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64" r:id="rId3"/>
    <p:sldId id="257" r:id="rId4"/>
    <p:sldId id="267" r:id="rId5"/>
    <p:sldId id="261" r:id="rId6"/>
    <p:sldId id="262" r:id="rId7"/>
    <p:sldId id="259" r:id="rId8"/>
    <p:sldId id="260" r:id="rId9"/>
    <p:sldId id="258" r:id="rId10"/>
    <p:sldId id="263"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813EC48-3260-4B00-B1DB-94824A84C012}" type="datetimeFigureOut">
              <a:rPr lang="en-US" smtClean="0"/>
              <a:t>2/24/2021</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2324251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13EC48-3260-4B00-B1DB-94824A84C012}"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1089743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13EC48-3260-4B00-B1DB-94824A84C012}"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854698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13EC48-3260-4B00-B1DB-94824A84C012}"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199150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13EC48-3260-4B00-B1DB-94824A84C012}"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1852693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13EC48-3260-4B00-B1DB-94824A84C012}"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22268513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13EC48-3260-4B00-B1DB-94824A84C012}"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20356557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13EC48-3260-4B00-B1DB-94824A84C012}"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26238123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13EC48-3260-4B00-B1DB-94824A84C012}"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426454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13EC48-3260-4B00-B1DB-94824A84C012}"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3374554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13EC48-3260-4B00-B1DB-94824A84C012}"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372148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13EC48-3260-4B00-B1DB-94824A84C012}"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1679285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13EC48-3260-4B00-B1DB-94824A84C012}" type="datetimeFigureOut">
              <a:rPr lang="en-US" smtClean="0"/>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2835851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13EC48-3260-4B00-B1DB-94824A84C012}" type="datetimeFigureOut">
              <a:rPr lang="en-US" smtClean="0"/>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1591856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3EC48-3260-4B00-B1DB-94824A84C012}" type="datetimeFigureOut">
              <a:rPr lang="en-US" smtClean="0"/>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3089473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13EC48-3260-4B00-B1DB-94824A84C012}"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551458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13EC48-3260-4B00-B1DB-94824A84C012}"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B370C-2493-4F61-81C6-ECA0D4211E94}" type="slidenum">
              <a:rPr lang="en-US" smtClean="0"/>
              <a:t>‹#›</a:t>
            </a:fld>
            <a:endParaRPr lang="en-US"/>
          </a:p>
        </p:txBody>
      </p:sp>
    </p:spTree>
    <p:extLst>
      <p:ext uri="{BB962C8B-B14F-4D97-AF65-F5344CB8AC3E}">
        <p14:creationId xmlns:p14="http://schemas.microsoft.com/office/powerpoint/2010/main" val="2525721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813EC48-3260-4B00-B1DB-94824A84C012}" type="datetimeFigureOut">
              <a:rPr lang="en-US" smtClean="0"/>
              <a:t>2/24/2021</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CAB370C-2493-4F61-81C6-ECA0D4211E94}" type="slidenum">
              <a:rPr lang="en-US" smtClean="0"/>
              <a:t>‹#›</a:t>
            </a:fld>
            <a:endParaRPr lang="en-US"/>
          </a:p>
        </p:txBody>
      </p:sp>
    </p:spTree>
    <p:extLst>
      <p:ext uri="{BB962C8B-B14F-4D97-AF65-F5344CB8AC3E}">
        <p14:creationId xmlns:p14="http://schemas.microsoft.com/office/powerpoint/2010/main" val="286840529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kku96S4Yrv8?feature=oembe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D6CD1-2611-460C-9D39-E86B336365AA}"/>
              </a:ext>
            </a:extLst>
          </p:cNvPr>
          <p:cNvSpPr>
            <a:spLocks noGrp="1"/>
          </p:cNvSpPr>
          <p:nvPr>
            <p:ph type="ctrTitle"/>
          </p:nvPr>
        </p:nvSpPr>
        <p:spPr/>
        <p:txBody>
          <a:bodyPr>
            <a:normAutofit/>
          </a:bodyPr>
          <a:lstStyle/>
          <a:p>
            <a:pPr algn="ctr"/>
            <a:r>
              <a:rPr lang="en-US" sz="3600" dirty="0"/>
              <a:t>How Can You Protect Your Family for Generations to Come</a:t>
            </a:r>
            <a:br>
              <a:rPr lang="en-US" sz="3600" dirty="0"/>
            </a:br>
            <a:endParaRPr lang="en-US" sz="3600" dirty="0"/>
          </a:p>
        </p:txBody>
      </p:sp>
      <p:sp>
        <p:nvSpPr>
          <p:cNvPr id="3" name="Subtitle 2">
            <a:extLst>
              <a:ext uri="{FF2B5EF4-FFF2-40B4-BE49-F238E27FC236}">
                <a16:creationId xmlns:a16="http://schemas.microsoft.com/office/drawing/2014/main" id="{6D52D7BC-4BFC-43BB-B95F-724F618C93A3}"/>
              </a:ext>
            </a:extLst>
          </p:cNvPr>
          <p:cNvSpPr>
            <a:spLocks noGrp="1"/>
          </p:cNvSpPr>
          <p:nvPr>
            <p:ph type="subTitle" idx="1"/>
          </p:nvPr>
        </p:nvSpPr>
        <p:spPr>
          <a:xfrm>
            <a:off x="1842053" y="3996266"/>
            <a:ext cx="9660970" cy="2616199"/>
          </a:xfrm>
        </p:spPr>
        <p:txBody>
          <a:bodyPr>
            <a:normAutofit/>
          </a:bodyPr>
          <a:lstStyle/>
          <a:p>
            <a:r>
              <a:rPr lang="en-US" dirty="0"/>
              <a:t>Presented By:</a:t>
            </a:r>
          </a:p>
          <a:p>
            <a:r>
              <a:rPr lang="en-US" dirty="0"/>
              <a:t>John Doe Agent</a:t>
            </a:r>
          </a:p>
          <a:p>
            <a:r>
              <a:rPr lang="en-US" dirty="0"/>
              <a:t>888-888-8888</a:t>
            </a:r>
          </a:p>
          <a:p>
            <a:endParaRPr lang="en-US" dirty="0"/>
          </a:p>
          <a:p>
            <a:endParaRPr lang="en-US" dirty="0"/>
          </a:p>
        </p:txBody>
      </p:sp>
    </p:spTree>
    <p:extLst>
      <p:ext uri="{BB962C8B-B14F-4D97-AF65-F5344CB8AC3E}">
        <p14:creationId xmlns:p14="http://schemas.microsoft.com/office/powerpoint/2010/main" val="4131119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1D0CA-B5A3-4C6F-AE11-141C29A9972C}"/>
              </a:ext>
            </a:extLst>
          </p:cNvPr>
          <p:cNvSpPr>
            <a:spLocks noGrp="1"/>
          </p:cNvSpPr>
          <p:nvPr>
            <p:ph type="title"/>
          </p:nvPr>
        </p:nvSpPr>
        <p:spPr>
          <a:xfrm>
            <a:off x="1630085" y="463825"/>
            <a:ext cx="10018713" cy="4969566"/>
          </a:xfrm>
        </p:spPr>
        <p:txBody>
          <a:bodyPr>
            <a:normAutofit/>
          </a:bodyPr>
          <a:lstStyle/>
          <a:p>
            <a:r>
              <a:rPr lang="en-US" sz="3200" b="1" dirty="0"/>
              <a:t>Please fill out Our Evaluation Form and Communicate with Your Agent/Presenter to Sign Up Today</a:t>
            </a:r>
          </a:p>
        </p:txBody>
      </p:sp>
      <p:sp>
        <p:nvSpPr>
          <p:cNvPr id="3" name="Content Placeholder 2">
            <a:extLst>
              <a:ext uri="{FF2B5EF4-FFF2-40B4-BE49-F238E27FC236}">
                <a16:creationId xmlns:a16="http://schemas.microsoft.com/office/drawing/2014/main" id="{8DB71144-9039-4BB9-BF68-61600C8BC150}"/>
              </a:ext>
            </a:extLst>
          </p:cNvPr>
          <p:cNvSpPr>
            <a:spLocks noGrp="1"/>
          </p:cNvSpPr>
          <p:nvPr>
            <p:ph idx="1"/>
          </p:nvPr>
        </p:nvSpPr>
        <p:spPr>
          <a:xfrm>
            <a:off x="1537319" y="2080592"/>
            <a:ext cx="10018713" cy="4091608"/>
          </a:xfrm>
        </p:spPr>
        <p:txBody>
          <a:bodyPr>
            <a:normAutofit/>
          </a:bodyPr>
          <a:lstStyle/>
          <a:p>
            <a:pPr marL="0" indent="0" algn="ctr">
              <a:buNone/>
            </a:pPr>
            <a:endParaRPr lang="en-US" sz="4200" dirty="0">
              <a:solidFill>
                <a:schemeClr val="accent1"/>
              </a:solidFill>
              <a:latin typeface="Tahoma" pitchFamily="34" charset="0"/>
              <a:ea typeface="Tahoma" pitchFamily="34" charset="0"/>
              <a:cs typeface="Tahoma" pitchFamily="34" charset="0"/>
            </a:endParaRPr>
          </a:p>
          <a:p>
            <a:pPr algn="l"/>
            <a:endParaRPr lang="en-US" sz="3700" dirty="0">
              <a:solidFill>
                <a:schemeClr val="tx1"/>
              </a:solidFill>
              <a:latin typeface="Corbel" pitchFamily="34" charset="0"/>
            </a:endParaRPr>
          </a:p>
          <a:p>
            <a:pPr algn="l"/>
            <a:endParaRPr lang="en-US" sz="2400" dirty="0">
              <a:solidFill>
                <a:schemeClr val="tx1"/>
              </a:solidFill>
              <a:latin typeface="Corbel" pitchFamily="34" charset="0"/>
            </a:endParaRPr>
          </a:p>
          <a:p>
            <a:pPr marL="0" indent="0" algn="ctr">
              <a:buNone/>
            </a:pPr>
            <a:endParaRPr lang="en-US" dirty="0"/>
          </a:p>
        </p:txBody>
      </p:sp>
    </p:spTree>
    <p:extLst>
      <p:ext uri="{BB962C8B-B14F-4D97-AF65-F5344CB8AC3E}">
        <p14:creationId xmlns:p14="http://schemas.microsoft.com/office/powerpoint/2010/main" val="1878790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90AAD-F251-4C95-8EF8-545CF31B1512}"/>
              </a:ext>
            </a:extLst>
          </p:cNvPr>
          <p:cNvSpPr>
            <a:spLocks noGrp="1"/>
          </p:cNvSpPr>
          <p:nvPr>
            <p:ph type="ctrTitle"/>
          </p:nvPr>
        </p:nvSpPr>
        <p:spPr/>
        <p:txBody>
          <a:bodyPr/>
          <a:lstStyle/>
          <a:p>
            <a:r>
              <a:rPr lang="en-US" dirty="0"/>
              <a:t>Thank You for Joining Our Presentation Today</a:t>
            </a:r>
          </a:p>
        </p:txBody>
      </p:sp>
      <p:sp>
        <p:nvSpPr>
          <p:cNvPr id="3" name="Subtitle 2">
            <a:extLst>
              <a:ext uri="{FF2B5EF4-FFF2-40B4-BE49-F238E27FC236}">
                <a16:creationId xmlns:a16="http://schemas.microsoft.com/office/drawing/2014/main" id="{A3A0C1A1-DCB9-4155-AA3B-50FF4356181C}"/>
              </a:ext>
            </a:extLst>
          </p:cNvPr>
          <p:cNvSpPr>
            <a:spLocks noGrp="1"/>
          </p:cNvSpPr>
          <p:nvPr>
            <p:ph type="subTitle" idx="1"/>
          </p:nvPr>
        </p:nvSpPr>
        <p:spPr/>
        <p:txBody>
          <a:bodyPr/>
          <a:lstStyle/>
          <a:p>
            <a:r>
              <a:rPr lang="en-US" dirty="0"/>
              <a:t>Agent Name</a:t>
            </a:r>
          </a:p>
          <a:p>
            <a:r>
              <a:rPr lang="en-US" dirty="0"/>
              <a:t>888-888-8888</a:t>
            </a:r>
          </a:p>
          <a:p>
            <a:r>
              <a:rPr lang="en-US" dirty="0"/>
              <a:t>www.agentswebsite.com</a:t>
            </a:r>
          </a:p>
        </p:txBody>
      </p:sp>
    </p:spTree>
    <p:extLst>
      <p:ext uri="{BB962C8B-B14F-4D97-AF65-F5344CB8AC3E}">
        <p14:creationId xmlns:p14="http://schemas.microsoft.com/office/powerpoint/2010/main" val="3987909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0E503-ADC9-4D4B-9D90-CC198FC753FE}"/>
              </a:ext>
            </a:extLst>
          </p:cNvPr>
          <p:cNvSpPr>
            <a:spLocks noGrp="1"/>
          </p:cNvSpPr>
          <p:nvPr>
            <p:ph type="title"/>
          </p:nvPr>
        </p:nvSpPr>
        <p:spPr>
          <a:xfrm>
            <a:off x="1484311" y="1351722"/>
            <a:ext cx="10018713" cy="1822175"/>
          </a:xfrm>
        </p:spPr>
        <p:txBody>
          <a:bodyPr/>
          <a:lstStyle/>
          <a:p>
            <a:r>
              <a:rPr lang="en-US" dirty="0"/>
              <a:t>We Would Like to Welcome You to Todays Workshop</a:t>
            </a:r>
          </a:p>
        </p:txBody>
      </p:sp>
      <p:sp>
        <p:nvSpPr>
          <p:cNvPr id="3" name="Content Placeholder 2">
            <a:extLst>
              <a:ext uri="{FF2B5EF4-FFF2-40B4-BE49-F238E27FC236}">
                <a16:creationId xmlns:a16="http://schemas.microsoft.com/office/drawing/2014/main" id="{4AC6E3A8-2BA1-4F47-A737-F20E7760A107}"/>
              </a:ext>
            </a:extLst>
          </p:cNvPr>
          <p:cNvSpPr>
            <a:spLocks noGrp="1"/>
          </p:cNvSpPr>
          <p:nvPr>
            <p:ph idx="1"/>
          </p:nvPr>
        </p:nvSpPr>
        <p:spPr>
          <a:xfrm>
            <a:off x="1484310" y="2666999"/>
            <a:ext cx="10018713" cy="2488097"/>
          </a:xfrm>
        </p:spPr>
        <p:txBody>
          <a:bodyPr>
            <a:normAutofit fontScale="85000" lnSpcReduction="10000"/>
          </a:bodyPr>
          <a:lstStyle/>
          <a:p>
            <a:pPr marL="0" indent="0" algn="ctr">
              <a:buNone/>
            </a:pPr>
            <a:r>
              <a:rPr lang="en-US" sz="4000" dirty="0">
                <a:ln w="3175" cmpd="sng">
                  <a:noFill/>
                </a:ln>
                <a:latin typeface="+mj-lt"/>
                <a:ea typeface="+mj-ea"/>
                <a:cs typeface="+mj-cs"/>
              </a:rPr>
              <a:t>      </a:t>
            </a:r>
          </a:p>
          <a:p>
            <a:pPr marL="0" indent="0" algn="ctr">
              <a:buNone/>
            </a:pPr>
            <a:r>
              <a:rPr lang="en-US" sz="4000" dirty="0">
                <a:ln w="3175" cmpd="sng">
                  <a:noFill/>
                </a:ln>
                <a:latin typeface="+mj-lt"/>
                <a:ea typeface="+mj-ea"/>
                <a:cs typeface="+mj-cs"/>
              </a:rPr>
              <a:t>    Our Hope Today is to Provide You with some valuable information for you and to share with your family; Our goal is to answer any questions in the next ½ hour.</a:t>
            </a:r>
          </a:p>
        </p:txBody>
      </p:sp>
    </p:spTree>
    <p:extLst>
      <p:ext uri="{BB962C8B-B14F-4D97-AF65-F5344CB8AC3E}">
        <p14:creationId xmlns:p14="http://schemas.microsoft.com/office/powerpoint/2010/main" val="3217400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81CA9-DFC7-4CDC-B51E-374D8B4AFD0C}"/>
              </a:ext>
            </a:extLst>
          </p:cNvPr>
          <p:cNvSpPr>
            <a:spLocks noGrp="1"/>
          </p:cNvSpPr>
          <p:nvPr>
            <p:ph type="title"/>
          </p:nvPr>
        </p:nvSpPr>
        <p:spPr/>
        <p:txBody>
          <a:bodyPr>
            <a:normAutofit fontScale="90000"/>
          </a:bodyPr>
          <a:lstStyle/>
          <a:p>
            <a:br>
              <a:rPr lang="en-US" dirty="0"/>
            </a:br>
            <a:br>
              <a:rPr lang="en-US" dirty="0"/>
            </a:br>
            <a:br>
              <a:rPr lang="en-US" dirty="0"/>
            </a:br>
            <a:br>
              <a:rPr lang="en-US" dirty="0"/>
            </a:br>
            <a:br>
              <a:rPr lang="en-US" dirty="0"/>
            </a:br>
            <a:br>
              <a:rPr lang="en-US" dirty="0"/>
            </a:br>
            <a:br>
              <a:rPr lang="en-US" dirty="0"/>
            </a:br>
            <a:br>
              <a:rPr lang="en-US" dirty="0"/>
            </a:br>
            <a:br>
              <a:rPr lang="en-US" dirty="0"/>
            </a:br>
            <a:r>
              <a:rPr lang="en-US" b="1" i="1" u="sng" dirty="0"/>
              <a:t>Our Goal Today is to Teach You How to Protect Your Family.</a:t>
            </a:r>
            <a:br>
              <a:rPr lang="en-US" b="1" i="1" u="sng" dirty="0"/>
            </a:br>
            <a:br>
              <a:rPr lang="en-US" dirty="0"/>
            </a:br>
            <a:br>
              <a:rPr lang="en-US" dirty="0"/>
            </a:br>
            <a:r>
              <a:rPr lang="en-US" b="0" i="0" dirty="0">
                <a:solidFill>
                  <a:srgbClr val="333333"/>
                </a:solidFill>
                <a:effectLst/>
                <a:latin typeface="ProximaNova-Regular"/>
              </a:rPr>
              <a:t>We offer the first Advance Funeral Planning Product that is payroll deducted and is Paid Directly to the Funeral Home for Your Families Needs.</a:t>
            </a:r>
            <a:br>
              <a:rPr lang="en-US" b="0" i="0" dirty="0">
                <a:solidFill>
                  <a:srgbClr val="333333"/>
                </a:solidFill>
                <a:effectLst/>
                <a:latin typeface="ProximaNova-Regular"/>
              </a:rPr>
            </a:br>
            <a:r>
              <a:rPr lang="en-US" b="0" i="1" u="sng" dirty="0">
                <a:solidFill>
                  <a:srgbClr val="333333"/>
                </a:solidFill>
                <a:effectLst/>
                <a:latin typeface="ProximaNova-Regular"/>
              </a:rPr>
              <a:t>It is very difficult to Make These Decisions on What might be considered the Worst Day of your Lives</a:t>
            </a:r>
            <a:r>
              <a:rPr lang="en-US" b="0" i="0" dirty="0">
                <a:solidFill>
                  <a:srgbClr val="333333"/>
                </a:solidFill>
                <a:effectLst/>
                <a:latin typeface="ProximaNova-Regular"/>
              </a:rPr>
              <a:t>.</a:t>
            </a:r>
            <a:br>
              <a:rPr lang="en-US" b="0" i="0" dirty="0">
                <a:solidFill>
                  <a:srgbClr val="333333"/>
                </a:solidFill>
                <a:effectLst/>
                <a:latin typeface="ProximaNova-Regular"/>
              </a:rPr>
            </a:br>
            <a:br>
              <a:rPr lang="en-US" b="0" i="0" dirty="0">
                <a:solidFill>
                  <a:srgbClr val="333333"/>
                </a:solidFill>
                <a:effectLst/>
                <a:latin typeface="ProximaNova-Regular"/>
              </a:rPr>
            </a:br>
            <a:r>
              <a:rPr lang="en-US" sz="2200" dirty="0">
                <a:effectLst/>
                <a:latin typeface="Calibri" panose="020F0502020204030204" pitchFamily="34" charset="0"/>
                <a:ea typeface="Times New Roman" panose="02020603050405020304" pitchFamily="18" charset="0"/>
              </a:rPr>
              <a:t>“Thank you for having the courage to have this discussion today.  It is a difficult topic for some, and we realize that some of you may have experienced a recent loss.”</a:t>
            </a:r>
            <a:br>
              <a:rPr lang="en-US" sz="2200" dirty="0">
                <a:effectLst/>
                <a:latin typeface="Calibri" panose="020F0502020204030204" pitchFamily="34" charset="0"/>
                <a:ea typeface="Calibri" panose="020F0502020204030204" pitchFamily="34" charset="0"/>
              </a:rPr>
            </a:br>
            <a:br>
              <a:rPr lang="en-US" sz="2200" b="0" i="0" dirty="0">
                <a:solidFill>
                  <a:srgbClr val="333333"/>
                </a:solidFill>
                <a:effectLst/>
                <a:latin typeface="ProximaNova-Regular"/>
              </a:rPr>
            </a:br>
            <a:endParaRPr lang="en-US" sz="2200" dirty="0"/>
          </a:p>
        </p:txBody>
      </p:sp>
    </p:spTree>
    <p:extLst>
      <p:ext uri="{BB962C8B-B14F-4D97-AF65-F5344CB8AC3E}">
        <p14:creationId xmlns:p14="http://schemas.microsoft.com/office/powerpoint/2010/main" val="2748131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7DFD79-D25D-4F83-B1AE-EEB8FFF9931D}"/>
              </a:ext>
            </a:extLst>
          </p:cNvPr>
          <p:cNvSpPr txBox="1"/>
          <p:nvPr/>
        </p:nvSpPr>
        <p:spPr>
          <a:xfrm>
            <a:off x="1894115" y="989839"/>
            <a:ext cx="9492342" cy="3193759"/>
          </a:xfrm>
          <a:prstGeom prst="rect">
            <a:avLst/>
          </a:prstGeom>
          <a:noFill/>
        </p:spPr>
        <p:txBody>
          <a:bodyPr wrap="square">
            <a:spAutoFit/>
          </a:bodyPr>
          <a:lstStyle/>
          <a:p>
            <a:pPr marL="0" marR="0" algn="ctr">
              <a:lnSpc>
                <a:spcPts val="3240"/>
              </a:lnSpc>
              <a:spcBef>
                <a:spcPts val="0"/>
              </a:spcBef>
              <a:spcAft>
                <a:spcPts val="1000"/>
              </a:spcAft>
            </a:pPr>
            <a:r>
              <a:rPr lang="en-US" sz="2800" b="1"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What Is The Average Cost Of A Funeral Service?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The average funeral cost in America is $7,360 for a funeral and burial and $6,260 on average for a full cremation service, according to National Funeral Directors Association, but funeral prices can vary a great deal depending on the specific services needed.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A burial plot in a private cemetery: The average cost of a single burial plot is </a:t>
            </a:r>
            <a:r>
              <a:rPr lang="en-US" sz="1800" b="1"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$2,000 to $5,000</a:t>
            </a:r>
            <a:r>
              <a:rPr lang="en-US"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depending on where the cemetery is located, the cemetery's amenities, and whether the plot is in a more desirable section within the cemetery.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000" dirty="0">
                <a:solidFill>
                  <a:srgbClr val="333333"/>
                </a:solidFill>
                <a:effectLst/>
                <a:latin typeface="Source Sans Pro" panose="020B050303040302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7988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89278-0F6A-42BB-9552-8FBF38796A41}"/>
              </a:ext>
            </a:extLst>
          </p:cNvPr>
          <p:cNvSpPr>
            <a:spLocks noGrp="1"/>
          </p:cNvSpPr>
          <p:nvPr>
            <p:ph type="title"/>
          </p:nvPr>
        </p:nvSpPr>
        <p:spPr>
          <a:xfrm>
            <a:off x="1484311" y="940904"/>
            <a:ext cx="10018713" cy="1775792"/>
          </a:xfrm>
        </p:spPr>
        <p:txBody>
          <a:bodyPr>
            <a:normAutofit fontScale="90000"/>
          </a:bodyPr>
          <a:lstStyle/>
          <a:p>
            <a:r>
              <a:rPr lang="en-US" dirty="0"/>
              <a:t>“Don’t Worry, Mom. We’ll Take Care of Everything.” Children Don’t want to make these Decisions for Their Parents</a:t>
            </a:r>
          </a:p>
        </p:txBody>
      </p:sp>
      <p:sp>
        <p:nvSpPr>
          <p:cNvPr id="3" name="Content Placeholder 2">
            <a:extLst>
              <a:ext uri="{FF2B5EF4-FFF2-40B4-BE49-F238E27FC236}">
                <a16:creationId xmlns:a16="http://schemas.microsoft.com/office/drawing/2014/main" id="{F664C864-32F8-4F8F-A134-BBA465C5086A}"/>
              </a:ext>
            </a:extLst>
          </p:cNvPr>
          <p:cNvSpPr>
            <a:spLocks noGrp="1"/>
          </p:cNvSpPr>
          <p:nvPr>
            <p:ph idx="1"/>
          </p:nvPr>
        </p:nvSpPr>
        <p:spPr>
          <a:xfrm>
            <a:off x="1484310" y="2438400"/>
            <a:ext cx="10018713" cy="2968488"/>
          </a:xfrm>
        </p:spPr>
        <p:txBody>
          <a:bodyPr/>
          <a:lstStyle/>
          <a:p>
            <a:pPr marL="0" indent="0" algn="l">
              <a:buNone/>
            </a:pPr>
            <a:endParaRPr lang="en-US" b="0" i="0" dirty="0">
              <a:solidFill>
                <a:srgbClr val="333637"/>
              </a:solidFill>
              <a:effectLst/>
              <a:latin typeface="ProximaNova-Regular"/>
            </a:endParaRPr>
          </a:p>
          <a:p>
            <a:pPr marL="0" indent="0" algn="ctr">
              <a:buNone/>
            </a:pPr>
            <a:r>
              <a:rPr lang="en-US" b="0" i="0" dirty="0">
                <a:solidFill>
                  <a:srgbClr val="3D3F41"/>
                </a:solidFill>
                <a:effectLst/>
                <a:latin typeface="Roboto"/>
              </a:rPr>
              <a:t>Your children will surely have the best intentions</a:t>
            </a:r>
            <a:r>
              <a:rPr lang="en-US" dirty="0">
                <a:solidFill>
                  <a:srgbClr val="3D3F41"/>
                </a:solidFill>
                <a:latin typeface="Roboto"/>
              </a:rPr>
              <a:t> </a:t>
            </a:r>
            <a:r>
              <a:rPr lang="en-US" b="0" i="0" dirty="0">
                <a:solidFill>
                  <a:srgbClr val="3D3F41"/>
                </a:solidFill>
                <a:effectLst/>
                <a:latin typeface="Roboto"/>
              </a:rPr>
              <a:t>and believe they can provide for your future needs. Because we don 't know what our personal circumstances will be when a loved one dies, planning  ahead prevents this problem. Your child may have a difficult financial or personal circumstance that could prevent him or her from fulfilling the very sincere promise " to take care of everything."</a:t>
            </a:r>
          </a:p>
          <a:p>
            <a:endParaRPr lang="en-US" dirty="0"/>
          </a:p>
        </p:txBody>
      </p:sp>
    </p:spTree>
    <p:extLst>
      <p:ext uri="{BB962C8B-B14F-4D97-AF65-F5344CB8AC3E}">
        <p14:creationId xmlns:p14="http://schemas.microsoft.com/office/powerpoint/2010/main" val="42648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9F5F4-5D98-4FF1-9BFA-D85640581D18}"/>
              </a:ext>
            </a:extLst>
          </p:cNvPr>
          <p:cNvSpPr>
            <a:spLocks noGrp="1"/>
          </p:cNvSpPr>
          <p:nvPr>
            <p:ph type="title"/>
          </p:nvPr>
        </p:nvSpPr>
        <p:spPr/>
        <p:txBody>
          <a:bodyPr>
            <a:normAutofit fontScale="90000"/>
          </a:bodyPr>
          <a:lstStyle/>
          <a:p>
            <a:r>
              <a:rPr lang="en-US" b="0" i="0" dirty="0">
                <a:solidFill>
                  <a:srgbClr val="030303"/>
                </a:solidFill>
                <a:effectLst/>
                <a:latin typeface="Roboto"/>
              </a:rPr>
              <a:t>How to save your family from the financial burden by protecting their finances with preneed funeral home insurance.</a:t>
            </a:r>
            <a:endParaRPr lang="en-US" dirty="0"/>
          </a:p>
        </p:txBody>
      </p:sp>
      <p:pic>
        <p:nvPicPr>
          <p:cNvPr id="4" name="Online Media 3" title="GWIC Preneed funeral insurance">
            <a:hlinkClick r:id="" action="ppaction://media"/>
            <a:extLst>
              <a:ext uri="{FF2B5EF4-FFF2-40B4-BE49-F238E27FC236}">
                <a16:creationId xmlns:a16="http://schemas.microsoft.com/office/drawing/2014/main" id="{4158026A-7A5B-4582-8EB2-83309185D336}"/>
              </a:ext>
            </a:extLst>
          </p:cNvPr>
          <p:cNvPicPr>
            <a:picLocks noGrp="1" noRot="1" noChangeAspect="1"/>
          </p:cNvPicPr>
          <p:nvPr>
            <p:ph idx="1"/>
            <a:videoFile r:link="rId1"/>
          </p:nvPr>
        </p:nvPicPr>
        <p:blipFill>
          <a:blip r:embed="rId3"/>
          <a:stretch>
            <a:fillRect/>
          </a:stretch>
        </p:blipFill>
        <p:spPr>
          <a:xfrm>
            <a:off x="2560320" y="2667000"/>
            <a:ext cx="8651631" cy="3832274"/>
          </a:xfrm>
          <a:prstGeom prst="rect">
            <a:avLst/>
          </a:prstGeom>
        </p:spPr>
      </p:pic>
    </p:spTree>
    <p:extLst>
      <p:ext uri="{BB962C8B-B14F-4D97-AF65-F5344CB8AC3E}">
        <p14:creationId xmlns:p14="http://schemas.microsoft.com/office/powerpoint/2010/main" val="2959656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F22C0-B9CE-4389-A2E7-4C44137E8C04}"/>
              </a:ext>
            </a:extLst>
          </p:cNvPr>
          <p:cNvSpPr>
            <a:spLocks noGrp="1"/>
          </p:cNvSpPr>
          <p:nvPr>
            <p:ph type="title"/>
          </p:nvPr>
        </p:nvSpPr>
        <p:spPr>
          <a:xfrm>
            <a:off x="1484312" y="1066800"/>
            <a:ext cx="10018711" cy="3276600"/>
          </a:xfrm>
        </p:spPr>
        <p:txBody>
          <a:bodyPr>
            <a:normAutofit fontScale="90000"/>
          </a:bodyPr>
          <a:lstStyle/>
          <a:p>
            <a:br>
              <a:rPr lang="en-US" b="0" i="0" dirty="0">
                <a:solidFill>
                  <a:srgbClr val="333637"/>
                </a:solidFill>
                <a:effectLst/>
                <a:latin typeface="ProximaNova-Regular"/>
              </a:rPr>
            </a:br>
            <a:r>
              <a:rPr lang="en-US" b="0" i="0" dirty="0">
                <a:solidFill>
                  <a:srgbClr val="3D3F41"/>
                </a:solidFill>
                <a:effectLst/>
                <a:latin typeface="Roboto"/>
              </a:rPr>
              <a:t>Making a choice based upon preference is important to many people. Creating a prearranged funeral plan provides us with just that opportunity. Planning your own funeral and final resting place, ensures that your wishes will be known to your loved ones, providing them with a valuable guide to follow.</a:t>
            </a:r>
            <a:br>
              <a:rPr lang="en-US" b="0" i="0" dirty="0">
                <a:solidFill>
                  <a:srgbClr val="3D3F41"/>
                </a:solidFill>
                <a:effectLst/>
                <a:latin typeface="Roboto"/>
              </a:rPr>
            </a:br>
            <a:endParaRPr lang="en-US" dirty="0"/>
          </a:p>
        </p:txBody>
      </p:sp>
      <p:sp>
        <p:nvSpPr>
          <p:cNvPr id="3" name="Text Placeholder 2">
            <a:extLst>
              <a:ext uri="{FF2B5EF4-FFF2-40B4-BE49-F238E27FC236}">
                <a16:creationId xmlns:a16="http://schemas.microsoft.com/office/drawing/2014/main" id="{0DAFD955-6295-4DFC-9DC1-21A62F4FBD9D}"/>
              </a:ext>
            </a:extLst>
          </p:cNvPr>
          <p:cNvSpPr>
            <a:spLocks noGrp="1"/>
          </p:cNvSpPr>
          <p:nvPr>
            <p:ph type="body" idx="1"/>
          </p:nvPr>
        </p:nvSpPr>
        <p:spPr/>
        <p:txBody>
          <a:bodyPr/>
          <a:lstStyle/>
          <a:p>
            <a:r>
              <a:rPr lang="en-US" dirty="0"/>
              <a:t> </a:t>
            </a:r>
            <a:r>
              <a:rPr lang="en-US" sz="3600" b="1" dirty="0"/>
              <a:t>A Funeral Is a Matter Of Personal Choice, Do you know what your Parents and Family Wants?</a:t>
            </a:r>
          </a:p>
        </p:txBody>
      </p:sp>
    </p:spTree>
    <p:extLst>
      <p:ext uri="{BB962C8B-B14F-4D97-AF65-F5344CB8AC3E}">
        <p14:creationId xmlns:p14="http://schemas.microsoft.com/office/powerpoint/2010/main" val="1804620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803F0-DF41-49FA-814E-75CC641C128B}"/>
              </a:ext>
            </a:extLst>
          </p:cNvPr>
          <p:cNvSpPr>
            <a:spLocks noGrp="1"/>
          </p:cNvSpPr>
          <p:nvPr>
            <p:ph type="title"/>
          </p:nvPr>
        </p:nvSpPr>
        <p:spPr>
          <a:xfrm>
            <a:off x="1484312" y="685799"/>
            <a:ext cx="10018711" cy="4151243"/>
          </a:xfrm>
        </p:spPr>
        <p:txBody>
          <a:bodyPr>
            <a:normAutofit fontScale="90000"/>
          </a:bodyPr>
          <a:lstStyle/>
          <a:p>
            <a:br>
              <a:rPr lang="en-US" b="0" i="0" dirty="0">
                <a:solidFill>
                  <a:srgbClr val="333333"/>
                </a:solidFill>
                <a:effectLst/>
                <a:latin typeface="ProximaNova-Regular"/>
              </a:rPr>
            </a:br>
            <a:br>
              <a:rPr lang="en-US" b="0" i="0" dirty="0">
                <a:solidFill>
                  <a:srgbClr val="333333"/>
                </a:solidFill>
                <a:effectLst/>
                <a:latin typeface="ProximaNova-Regular"/>
              </a:rPr>
            </a:br>
            <a:r>
              <a:rPr lang="en-US" sz="3600" b="1" i="1" dirty="0">
                <a:solidFill>
                  <a:srgbClr val="333333"/>
                </a:solidFill>
                <a:effectLst/>
                <a:latin typeface="ProximaNova-Regular"/>
              </a:rPr>
              <a:t>Our Plans are structured to allow benefits for the entire family:</a:t>
            </a:r>
            <a:br>
              <a:rPr lang="en-US" sz="3600" b="1" i="1" dirty="0">
                <a:solidFill>
                  <a:srgbClr val="333333"/>
                </a:solidFill>
                <a:effectLst/>
                <a:latin typeface="ProximaNova-Regular"/>
              </a:rPr>
            </a:br>
            <a:br>
              <a:rPr lang="en-US" sz="3600" b="1" i="1" dirty="0">
                <a:solidFill>
                  <a:srgbClr val="333333"/>
                </a:solidFill>
                <a:effectLst/>
                <a:latin typeface="ProximaNova-Regular"/>
              </a:rPr>
            </a:br>
            <a:r>
              <a:rPr lang="en-US" b="0" i="0" dirty="0">
                <a:solidFill>
                  <a:srgbClr val="333333"/>
                </a:solidFill>
                <a:effectLst/>
                <a:latin typeface="ProximaNova-Regular"/>
              </a:rPr>
              <a:t> Yourself/ Spouse               Siblings</a:t>
            </a:r>
            <a:br>
              <a:rPr lang="en-US" b="0" i="0" dirty="0">
                <a:solidFill>
                  <a:srgbClr val="333333"/>
                </a:solidFill>
                <a:effectLst/>
                <a:latin typeface="ProximaNova-Regular"/>
              </a:rPr>
            </a:br>
            <a:r>
              <a:rPr lang="en-US" b="0" i="0" dirty="0">
                <a:solidFill>
                  <a:srgbClr val="333333"/>
                </a:solidFill>
                <a:effectLst/>
                <a:latin typeface="ProximaNova-Regular"/>
              </a:rPr>
              <a:t> Parents/In Laws              Children/Grandchildren</a:t>
            </a:r>
            <a:br>
              <a:rPr lang="en-US" b="0" i="0" dirty="0">
                <a:solidFill>
                  <a:srgbClr val="333333"/>
                </a:solidFill>
                <a:effectLst/>
                <a:latin typeface="ProximaNova-Regular"/>
              </a:rPr>
            </a:br>
            <a:r>
              <a:rPr lang="en-US" b="0" i="0" dirty="0">
                <a:solidFill>
                  <a:srgbClr val="333333"/>
                </a:solidFill>
                <a:effectLst/>
                <a:latin typeface="ProximaNova-Regular"/>
              </a:rPr>
              <a:t>Aunts/Uncles     Cousins</a:t>
            </a:r>
            <a:br>
              <a:rPr lang="en-US" b="0" i="0" dirty="0">
                <a:solidFill>
                  <a:srgbClr val="333333"/>
                </a:solidFill>
                <a:effectLst/>
                <a:latin typeface="ProximaNova-Regular"/>
              </a:rPr>
            </a:br>
            <a:r>
              <a:rPr lang="en-US" b="0" i="0" dirty="0">
                <a:solidFill>
                  <a:srgbClr val="333333"/>
                </a:solidFill>
                <a:effectLst/>
                <a:latin typeface="ProximaNova-Regular"/>
              </a:rPr>
              <a:t>Grandparents                      </a:t>
            </a:r>
            <a:r>
              <a:rPr lang="en-US" b="0" i="0" dirty="0" err="1">
                <a:solidFill>
                  <a:srgbClr val="333333"/>
                </a:solidFill>
                <a:effectLst/>
                <a:latin typeface="ProximaNova-Regular"/>
              </a:rPr>
              <a:t>Grandparents</a:t>
            </a:r>
            <a:r>
              <a:rPr lang="en-US" b="0" i="0" dirty="0">
                <a:solidFill>
                  <a:srgbClr val="333333"/>
                </a:solidFill>
                <a:effectLst/>
                <a:latin typeface="ProximaNova-Regular"/>
              </a:rPr>
              <a:t> In Law</a:t>
            </a:r>
            <a:br>
              <a:rPr lang="en-US" b="0" i="0" dirty="0">
                <a:solidFill>
                  <a:srgbClr val="333333"/>
                </a:solidFill>
                <a:effectLst/>
                <a:latin typeface="ProximaNova-Regular"/>
              </a:rPr>
            </a:br>
            <a:r>
              <a:rPr lang="en-US" b="0" i="1" dirty="0">
                <a:solidFill>
                  <a:srgbClr val="333333"/>
                </a:solidFill>
                <a:effectLst/>
                <a:latin typeface="ProximaNova-Regular"/>
              </a:rPr>
              <a:t>There is NO Medical Exam Required-Regardless of Health- Everyone Qualifies</a:t>
            </a:r>
            <a:br>
              <a:rPr lang="en-US" b="0" i="1" dirty="0">
                <a:solidFill>
                  <a:srgbClr val="333333"/>
                </a:solidFill>
                <a:effectLst/>
                <a:latin typeface="ProximaNova-Regular"/>
              </a:rPr>
            </a:br>
            <a:endParaRPr lang="en-US" i="1" dirty="0"/>
          </a:p>
        </p:txBody>
      </p:sp>
      <p:sp>
        <p:nvSpPr>
          <p:cNvPr id="3" name="Text Placeholder 2">
            <a:extLst>
              <a:ext uri="{FF2B5EF4-FFF2-40B4-BE49-F238E27FC236}">
                <a16:creationId xmlns:a16="http://schemas.microsoft.com/office/drawing/2014/main" id="{B68BD353-F99A-4F6D-9001-551DAE19FF82}"/>
              </a:ext>
            </a:extLst>
          </p:cNvPr>
          <p:cNvSpPr>
            <a:spLocks noGrp="1"/>
          </p:cNvSpPr>
          <p:nvPr>
            <p:ph type="body" idx="1"/>
          </p:nvPr>
        </p:nvSpPr>
        <p:spPr/>
        <p:txBody>
          <a:bodyPr>
            <a:normAutofit fontScale="92500" lnSpcReduction="10000"/>
          </a:bodyPr>
          <a:lstStyle/>
          <a:p>
            <a:endParaRPr lang="en-US" dirty="0"/>
          </a:p>
          <a:p>
            <a:endParaRPr lang="en-US" dirty="0"/>
          </a:p>
          <a:p>
            <a:r>
              <a:rPr lang="en-US" dirty="0"/>
              <a:t>Payment for Coverage can be through Payroll Deduction or Direct Payment from the Family Member.</a:t>
            </a:r>
          </a:p>
        </p:txBody>
      </p:sp>
    </p:spTree>
    <p:extLst>
      <p:ext uri="{BB962C8B-B14F-4D97-AF65-F5344CB8AC3E}">
        <p14:creationId xmlns:p14="http://schemas.microsoft.com/office/powerpoint/2010/main" val="3827614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BFD23-7B55-49F0-B882-365663201453}"/>
              </a:ext>
            </a:extLst>
          </p:cNvPr>
          <p:cNvSpPr>
            <a:spLocks noGrp="1"/>
          </p:cNvSpPr>
          <p:nvPr>
            <p:ph type="title"/>
          </p:nvPr>
        </p:nvSpPr>
        <p:spPr/>
        <p:txBody>
          <a:bodyPr>
            <a:normAutofit fontScale="90000"/>
          </a:bodyPr>
          <a:lstStyle/>
          <a:p>
            <a:r>
              <a:rPr lang="en-US" b="0" i="0" dirty="0">
                <a:solidFill>
                  <a:srgbClr val="333637"/>
                </a:solidFill>
                <a:effectLst/>
                <a:latin typeface="ProximaNova-Regular"/>
              </a:rPr>
              <a:t>'</a:t>
            </a:r>
            <a:br>
              <a:rPr lang="en-US" b="0" i="0" dirty="0">
                <a:solidFill>
                  <a:srgbClr val="333637"/>
                </a:solidFill>
                <a:effectLst/>
                <a:latin typeface="ProximaNova-Regular"/>
              </a:rPr>
            </a:br>
            <a:br>
              <a:rPr lang="en-US" b="0" i="0" dirty="0">
                <a:solidFill>
                  <a:srgbClr val="333637"/>
                </a:solidFill>
                <a:effectLst/>
                <a:latin typeface="ProximaNova-Regular"/>
              </a:rPr>
            </a:br>
            <a:br>
              <a:rPr lang="en-US" b="0" i="0" dirty="0">
                <a:solidFill>
                  <a:srgbClr val="333637"/>
                </a:solidFill>
                <a:effectLst/>
                <a:latin typeface="ProximaNova-Regular"/>
              </a:rPr>
            </a:br>
            <a:br>
              <a:rPr lang="en-US" b="0" i="0" dirty="0">
                <a:solidFill>
                  <a:srgbClr val="333637"/>
                </a:solidFill>
                <a:effectLst/>
                <a:latin typeface="ProximaNova-Regular"/>
              </a:rPr>
            </a:br>
            <a:r>
              <a:rPr lang="en-US" sz="2700" b="0" i="0" dirty="0">
                <a:solidFill>
                  <a:srgbClr val="3D3F41"/>
                </a:solidFill>
                <a:effectLst/>
                <a:latin typeface="Roboto"/>
              </a:rPr>
              <a:t>When death comes unexpectedly, too many times the deceased had never communicated to a spouse or loved one his or her personal wishes regarding final arrangements. When this occurs, the spouse or loved one is under extreme pressure to make quick decisions, usually with the need to satisfy the unknown questions: </a:t>
            </a:r>
            <a:br>
              <a:rPr lang="en-US" sz="2700" b="0" i="0" dirty="0">
                <a:solidFill>
                  <a:srgbClr val="3D3F41"/>
                </a:solidFill>
                <a:effectLst/>
                <a:latin typeface="Roboto"/>
              </a:rPr>
            </a:br>
            <a:r>
              <a:rPr lang="en-US" sz="2700" b="0" i="0" dirty="0">
                <a:solidFill>
                  <a:srgbClr val="3D3F41"/>
                </a:solidFill>
                <a:effectLst/>
                <a:latin typeface="Roboto"/>
              </a:rPr>
              <a:t>This can be very difficult , even unfair, knowing such communication could have taken place prior to death.</a:t>
            </a:r>
            <a:br>
              <a:rPr lang="en-US" sz="2700" b="0" i="0" dirty="0">
                <a:solidFill>
                  <a:srgbClr val="3D3F41"/>
                </a:solidFill>
                <a:effectLst/>
                <a:latin typeface="Roboto"/>
              </a:rPr>
            </a:br>
            <a:endParaRPr lang="en-US" sz="2700" dirty="0"/>
          </a:p>
        </p:txBody>
      </p:sp>
      <p:sp>
        <p:nvSpPr>
          <p:cNvPr id="3" name="Text Placeholder 2">
            <a:extLst>
              <a:ext uri="{FF2B5EF4-FFF2-40B4-BE49-F238E27FC236}">
                <a16:creationId xmlns:a16="http://schemas.microsoft.com/office/drawing/2014/main" id="{B976A847-65B8-4EE8-A14E-C1E73989C593}"/>
              </a:ext>
            </a:extLst>
          </p:cNvPr>
          <p:cNvSpPr>
            <a:spLocks noGrp="1"/>
          </p:cNvSpPr>
          <p:nvPr>
            <p:ph type="body" idx="1"/>
          </p:nvPr>
        </p:nvSpPr>
        <p:spPr/>
        <p:txBody>
          <a:bodyPr>
            <a:normAutofit/>
          </a:bodyPr>
          <a:lstStyle/>
          <a:p>
            <a:r>
              <a:rPr lang="en-US" sz="4000" b="1" dirty="0"/>
              <a:t>What Would Mom or Dad have Wanted?</a:t>
            </a:r>
          </a:p>
        </p:txBody>
      </p:sp>
    </p:spTree>
    <p:extLst>
      <p:ext uri="{BB962C8B-B14F-4D97-AF65-F5344CB8AC3E}">
        <p14:creationId xmlns:p14="http://schemas.microsoft.com/office/powerpoint/2010/main" val="22036080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234</TotalTime>
  <Words>658</Words>
  <Application>Microsoft Office PowerPoint</Application>
  <PresentationFormat>Widescreen</PresentationFormat>
  <Paragraphs>32</Paragraphs>
  <Slides>11</Slides>
  <Notes>0</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Corbel</vt:lpstr>
      <vt:lpstr>ProximaNova-Regular</vt:lpstr>
      <vt:lpstr>Roboto</vt:lpstr>
      <vt:lpstr>Source Sans Pro</vt:lpstr>
      <vt:lpstr>Tahoma</vt:lpstr>
      <vt:lpstr>Parallax</vt:lpstr>
      <vt:lpstr>How Can You Protect Your Family for Generations to Come </vt:lpstr>
      <vt:lpstr>We Would Like to Welcome You to Todays Workshop</vt:lpstr>
      <vt:lpstr>         Our Goal Today is to Teach You How to Protect Your Family.   We offer the first Advance Funeral Planning Product that is payroll deducted and is Paid Directly to the Funeral Home for Your Families Needs. It is very difficult to Make These Decisions on What might be considered the Worst Day of your Lives.  “Thank you for having the courage to have this discussion today.  It is a difficult topic for some, and we realize that some of you may have experienced a recent loss.”  </vt:lpstr>
      <vt:lpstr>PowerPoint Presentation</vt:lpstr>
      <vt:lpstr>“Don’t Worry, Mom. We’ll Take Care of Everything.” Children Don’t want to make these Decisions for Their Parents</vt:lpstr>
      <vt:lpstr>How to save your family from the financial burden by protecting their finances with preneed funeral home insurance.</vt:lpstr>
      <vt:lpstr> Making a choice based upon preference is important to many people. Creating a prearranged funeral plan provides us with just that opportunity. Planning your own funeral and final resting place, ensures that your wishes will be known to your loved ones, providing them with a valuable guide to follow. </vt:lpstr>
      <vt:lpstr>  Our Plans are structured to allow benefits for the entire family:   Yourself/ Spouse               Siblings  Parents/In Laws              Children/Grandchildren Aunts/Uncles     Cousins Grandparents                      Grandparents In Law There is NO Medical Exam Required-Regardless of Health- Everyone Qualifies </vt:lpstr>
      <vt:lpstr>'    When death comes unexpectedly, too many times the deceased had never communicated to a spouse or loved one his or her personal wishes regarding final arrangements. When this occurs, the spouse or loved one is under extreme pressure to make quick decisions, usually with the need to satisfy the unknown questions:  This can be very difficult , even unfair, knowing such communication could have taken place prior to death. </vt:lpstr>
      <vt:lpstr>Please fill out Our Evaluation Form and Communicate with Your Agent/Presenter to Sign Up Today</vt:lpstr>
      <vt:lpstr>Thank You for Joining Our Presentation Today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You Protect Your Family for Generations to Come</dc:title>
  <dc:creator>Jerry</dc:creator>
  <cp:lastModifiedBy>Jerry</cp:lastModifiedBy>
  <cp:revision>21</cp:revision>
  <dcterms:created xsi:type="dcterms:W3CDTF">2020-11-16T20:28:27Z</dcterms:created>
  <dcterms:modified xsi:type="dcterms:W3CDTF">2021-02-24T18:28:33Z</dcterms:modified>
</cp:coreProperties>
</file>