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IBM Plex Sans Condensed" panose="020F0502020204030204" pitchFamily="34" charset="0"/>
      <p:regular r:id="rId18"/>
    </p:embeddedFont>
    <p:embeddedFont>
      <p:font typeface="Pragmatica" panose="020B0604020202020204" charset="0"/>
      <p:regular r:id="rId19"/>
    </p:embeddedFont>
    <p:embeddedFont>
      <p:font typeface="Pragmatica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0" y="-311731"/>
            <a:ext cx="2937158" cy="7427715"/>
            <a:chOff x="0" y="0"/>
            <a:chExt cx="3916211" cy="9903621"/>
          </a:xfrm>
        </p:grpSpPr>
        <p:sp>
          <p:nvSpPr>
            <p:cNvPr id="8" name="Freeform 8"/>
            <p:cNvSpPr/>
            <p:nvPr/>
          </p:nvSpPr>
          <p:spPr>
            <a:xfrm rot="5400000">
              <a:off x="-2993705" y="2993705"/>
              <a:ext cx="9903620" cy="3916211"/>
            </a:xfrm>
            <a:custGeom>
              <a:avLst/>
              <a:gdLst/>
              <a:ahLst/>
              <a:cxnLst/>
              <a:rect l="l" t="t" r="r" b="b"/>
              <a:pathLst>
                <a:path w="9903620" h="3916211">
                  <a:moveTo>
                    <a:pt x="0" y="3916210"/>
                  </a:moveTo>
                  <a:lnTo>
                    <a:pt x="0" y="0"/>
                  </a:lnTo>
                  <a:lnTo>
                    <a:pt x="9903620" y="0"/>
                  </a:lnTo>
                  <a:lnTo>
                    <a:pt x="9903620" y="3916210"/>
                  </a:lnTo>
                  <a:lnTo>
                    <a:pt x="0" y="3916210"/>
                  </a:lnTo>
                  <a:close/>
                </a:path>
              </a:pathLst>
            </a:custGeom>
            <a:blipFill>
              <a:blip r:embed="rId4"/>
              <a:stretch>
                <a:fillRect t="-76443" b="-764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434714" y="2417102"/>
            <a:ext cx="6144667" cy="6111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47"/>
              </a:lnSpc>
            </a:pPr>
            <a:r>
              <a:rPr lang="en-US" sz="44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The Benefits of Preneed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62750" y="2991745"/>
            <a:ext cx="142704" cy="63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0"/>
              </a:lnSpc>
            </a:pPr>
            <a:r>
              <a:rPr lang="en-US" sz="440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79534" y="2886970"/>
            <a:ext cx="4269879" cy="745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4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Planning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535923" y="5844007"/>
            <a:ext cx="1720751" cy="28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5"/>
              </a:lnSpc>
            </a:pPr>
            <a:r>
              <a:rPr lang="en-US" sz="1704" spc="-3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Presenter’s Name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983863" y="5264544"/>
            <a:ext cx="2861221" cy="280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85"/>
              </a:lnSpc>
            </a:pPr>
            <a:r>
              <a:rPr lang="en-US" sz="1704" spc="-3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Your Funeral Home Logo Here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28765" y="723900"/>
            <a:ext cx="6336568" cy="1019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7"/>
              </a:lnSpc>
            </a:pPr>
            <a:r>
              <a:rPr lang="en-US" sz="36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What Is The Average Cost Of A Funeral Service?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41949" y="1272788"/>
            <a:ext cx="64913" cy="517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06"/>
              </a:lnSpc>
            </a:pPr>
            <a:r>
              <a:rPr lang="en-US" sz="1802">
                <a:solidFill>
                  <a:srgbClr val="20212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28765" y="2084986"/>
            <a:ext cx="6446696" cy="175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3"/>
              </a:lnSpc>
            </a:pPr>
            <a:r>
              <a:rPr lang="en-US" sz="200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The average funeral cost in America is $11,000 for a funeral and burial and $3,700 on average for a full cremation service, according to National Funeral Directors Association, but funeral prices can vary a great deal depending on the specific services needed.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9" name="Freeform 9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81582" y="647700"/>
            <a:ext cx="440843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Pre-Planning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1366" y="2729262"/>
            <a:ext cx="6949259" cy="2940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Gain a proper peace of mind because you have arranged your funeral.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Personalize your funeral, deciding what you do and don’t want.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Secure today’s funeral rates and save money.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Eliminate the worry of loved ones paying for the funeral.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Lessen the stress, emotional and financial portion death takes on the family.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81582" y="1525553"/>
            <a:ext cx="6413246" cy="1054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Today, more and more people recognize the financial and emotional advantages of planning their funeral in advance.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09487" y="5888355"/>
            <a:ext cx="563671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u="sng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Which of These are Important to you?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0" name="Freeform 10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41555" y="723900"/>
            <a:ext cx="7059520" cy="1325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7"/>
              </a:lnSpc>
            </a:pPr>
            <a:r>
              <a:rPr lang="en-US" sz="32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We Are The </a:t>
            </a:r>
            <a:r>
              <a:rPr lang="en-US" sz="3204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ONLY</a:t>
            </a:r>
            <a:r>
              <a:rPr lang="en-US" sz="32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Program That Makes A Benefit Available For The </a:t>
            </a:r>
            <a:r>
              <a:rPr lang="en-US" sz="3204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WHOLE</a:t>
            </a:r>
            <a:r>
              <a:rPr lang="en-US" sz="32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Family On </a:t>
            </a:r>
            <a:r>
              <a:rPr lang="en-US" sz="3204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ONE</a:t>
            </a:r>
            <a:r>
              <a:rPr lang="en-US" sz="32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Platform.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11524" y="2650617"/>
            <a:ext cx="4520952" cy="349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Who you Can Offer the Coverage to: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504879" y="3114838"/>
            <a:ext cx="5132871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000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Spouse</a:t>
            </a:r>
          </a:p>
          <a:p>
            <a:pPr marL="431801" lvl="1" indent="-215900" algn="l">
              <a:lnSpc>
                <a:spcPts val="3000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Parents/In Laws</a:t>
            </a:r>
          </a:p>
          <a:p>
            <a:pPr marL="431801" lvl="1" indent="-215900" algn="l">
              <a:lnSpc>
                <a:spcPts val="3000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Children</a:t>
            </a:r>
          </a:p>
          <a:p>
            <a:pPr marL="431801" lvl="1" indent="-215900" algn="l">
              <a:lnSpc>
                <a:spcPts val="3000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Grand Parents/Grand Parents in Law</a:t>
            </a:r>
          </a:p>
          <a:p>
            <a:pPr marL="431801" lvl="1" indent="-215900" algn="l">
              <a:lnSpc>
                <a:spcPts val="3000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Siblings on Both Sides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9" name="Freeform 9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93261" y="668693"/>
            <a:ext cx="440843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Pre-Planning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93261" y="1529461"/>
            <a:ext cx="5870192" cy="348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4"/>
              </a:lnSpc>
            </a:pPr>
            <a:r>
              <a:rPr lang="en-US" sz="20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Step 1</a:t>
            </a: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:  Record Personal and Family Information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20064" y="2914936"/>
            <a:ext cx="77724" cy="53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2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41492" y="2239518"/>
            <a:ext cx="6462468" cy="1768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Using our Program, we record your personal history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Include your Memorial Instructions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 spc="-4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Provides you with important information about Social Security, Veterans Benefits, Probate, Wills, and Living Trusts. 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0" name="Freeform 10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71784" y="2674810"/>
            <a:ext cx="90545" cy="246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7"/>
              </a:lnSpc>
            </a:pPr>
            <a:r>
              <a:rPr lang="en-US" sz="279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0472" y="2239518"/>
            <a:ext cx="6456105" cy="597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Complete a “pre-planned” funeral arrangement contract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993137" y="3410493"/>
            <a:ext cx="77724" cy="530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52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95370" y="2987964"/>
            <a:ext cx="6725709" cy="740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Choose type ofServices and Merchandise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AutoNum type="arabicPeriod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 Plus </a:t>
            </a:r>
            <a:r>
              <a:rPr lang="en-US" sz="20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you</a:t>
            </a: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 can designate funds for services you want: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384748" y="4729686"/>
            <a:ext cx="4887218" cy="756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400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Pay for your plan in advance and</a:t>
            </a:r>
          </a:p>
          <a:p>
            <a:pPr algn="ctr">
              <a:lnSpc>
                <a:spcPts val="3000"/>
              </a:lnSpc>
            </a:pPr>
            <a:r>
              <a:rPr lang="en-US" sz="2400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“guarantee” the costs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1" name="Freeform 11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93261" y="668693"/>
            <a:ext cx="4408438" cy="6134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Pre-Planning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93261" y="1529461"/>
            <a:ext cx="5870192" cy="3481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4"/>
              </a:lnSpc>
            </a:pPr>
            <a:r>
              <a:rPr lang="en-US" sz="20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Step 2</a:t>
            </a: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:  Funeral Service Arrangements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548664" y="3624786"/>
            <a:ext cx="5281464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  <a:spcBef>
                <a:spcPct val="0"/>
              </a:spcBef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Chapel Service, Obituary Notice, Flowers, etc.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777969" y="609600"/>
            <a:ext cx="4203055" cy="62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5"/>
              </a:lnSpc>
            </a:pPr>
            <a:r>
              <a:rPr lang="en-US" sz="36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Summary For Today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015234" y="1221219"/>
            <a:ext cx="116586" cy="652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5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009781" y="1566448"/>
            <a:ext cx="2179439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The Wrong Way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708376" y="1566448"/>
            <a:ext cx="1990130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The Right Way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864686" y="2094981"/>
            <a:ext cx="2469628" cy="1892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Indecision</a:t>
            </a:r>
          </a:p>
          <a:p>
            <a:pPr algn="ctr">
              <a:lnSpc>
                <a:spcPts val="2500"/>
              </a:lnSpc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Haste</a:t>
            </a:r>
          </a:p>
          <a:p>
            <a:pPr algn="ctr">
              <a:lnSpc>
                <a:spcPts val="2500"/>
              </a:lnSpc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Worry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Grief</a:t>
            </a:r>
          </a:p>
          <a:p>
            <a:pPr algn="ctr">
              <a:lnSpc>
                <a:spcPts val="2500"/>
              </a:lnSpc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Uncertainty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Stress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042198" y="2094981"/>
            <a:ext cx="3617395" cy="157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Comfort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Economical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Good Memories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Security</a:t>
            </a:r>
          </a:p>
          <a:p>
            <a:pPr algn="ctr">
              <a:lnSpc>
                <a:spcPts val="250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Decisions Made Together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37743" y="4519980"/>
            <a:ext cx="5808911" cy="88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400" b="1" u="sng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Plan for Tomorrow and Your Security</a:t>
            </a:r>
          </a:p>
          <a:p>
            <a:pPr algn="ctr">
              <a:lnSpc>
                <a:spcPts val="3600"/>
              </a:lnSpc>
            </a:pPr>
            <a:r>
              <a:rPr lang="en-US" sz="2400" b="1" u="sng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Don’t Leave the Decision for Your Kids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3" name="Freeform 13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530528" y="476250"/>
            <a:ext cx="5132933" cy="1342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57"/>
              </a:lnSpc>
            </a:pPr>
            <a:r>
              <a:rPr lang="en-US" sz="7898" spc="-157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Thank You!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7033" y="2700702"/>
            <a:ext cx="6919922" cy="1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80"/>
              </a:lnSpc>
            </a:pPr>
            <a:r>
              <a:rPr lang="en-US" sz="21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Please make sure to fill out your Evaluation.  We are happy to answer any questions you might have. </a:t>
            </a:r>
          </a:p>
          <a:p>
            <a:pPr algn="ctr">
              <a:lnSpc>
                <a:spcPts val="3079"/>
              </a:lnSpc>
            </a:pPr>
            <a:r>
              <a:rPr lang="en-US" sz="2199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We are here for you on this journey.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57290" y="6515348"/>
            <a:ext cx="670471" cy="15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spc="-1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03/26/2026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9" name="Freeform 9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20197" y="2139355"/>
            <a:ext cx="6918369" cy="2276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2" lvl="1" indent="-215901" algn="l">
              <a:lnSpc>
                <a:spcPts val="3000"/>
              </a:lnSpc>
              <a:buFont typeface="Arial"/>
              <a:buChar char="•"/>
            </a:pPr>
            <a:r>
              <a:rPr lang="en-US" sz="2000" spc="-4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The workshop is to share ideas and information for you to learn about some important topics that affect us all.</a:t>
            </a:r>
          </a:p>
          <a:p>
            <a:pPr algn="l">
              <a:lnSpc>
                <a:spcPts val="3000"/>
              </a:lnSpc>
            </a:pPr>
            <a:endParaRPr lang="en-US" sz="2000" spc="-4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2" lvl="1" indent="-215901" algn="l">
              <a:lnSpc>
                <a:spcPts val="3000"/>
              </a:lnSpc>
              <a:buFont typeface="Arial"/>
              <a:buChar char="•"/>
            </a:pPr>
            <a:r>
              <a:rPr lang="en-US" sz="2000" spc="-4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Please fill it out the Evaluation Form and I will pick it up at the end of the workshop.  We will make sure you get a copy of our Planning Guide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7" name="Freeform 7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42580" y="619125"/>
            <a:ext cx="6787902" cy="636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Thank You for Joining Us Today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257290" y="6515348"/>
            <a:ext cx="670471" cy="15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99"/>
              </a:lnSpc>
            </a:pPr>
            <a:r>
              <a:rPr lang="en-US" sz="999" spc="-1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03/26/2026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9200" y="0"/>
            <a:ext cx="4160777" cy="2773299"/>
            <a:chOff x="0" y="0"/>
            <a:chExt cx="5547703" cy="369773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47741" cy="3697732"/>
            </a:xfrm>
            <a:custGeom>
              <a:avLst/>
              <a:gdLst/>
              <a:ahLst/>
              <a:cxnLst/>
              <a:rect l="l" t="t" r="r" b="b"/>
              <a:pathLst>
                <a:path w="5547741" h="3697732">
                  <a:moveTo>
                    <a:pt x="0" y="0"/>
                  </a:moveTo>
                  <a:lnTo>
                    <a:pt x="5547741" y="0"/>
                  </a:lnTo>
                  <a:lnTo>
                    <a:pt x="5547741" y="3697732"/>
                  </a:lnTo>
                  <a:lnTo>
                    <a:pt x="0" y="36977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1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327647" y="0"/>
            <a:ext cx="3816353" cy="2776471"/>
            <a:chOff x="0" y="0"/>
            <a:chExt cx="5088471" cy="37019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88509" cy="3701923"/>
            </a:xfrm>
            <a:custGeom>
              <a:avLst/>
              <a:gdLst/>
              <a:ahLst/>
              <a:cxnLst/>
              <a:rect l="l" t="t" r="r" b="b"/>
              <a:pathLst>
                <a:path w="5088509" h="3701923">
                  <a:moveTo>
                    <a:pt x="0" y="0"/>
                  </a:moveTo>
                  <a:lnTo>
                    <a:pt x="5088509" y="0"/>
                  </a:lnTo>
                  <a:lnTo>
                    <a:pt x="5088509" y="3701923"/>
                  </a:lnTo>
                  <a:lnTo>
                    <a:pt x="0" y="3701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4" r="-9190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126944" y="4105646"/>
            <a:ext cx="116586" cy="5666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6"/>
              </a:lnSpc>
            </a:pPr>
            <a:r>
              <a:rPr lang="en-US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323975" y="2966586"/>
            <a:ext cx="7498147" cy="1885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“When a person is born, we rejoice </a:t>
            </a:r>
          </a:p>
          <a:p>
            <a:pPr algn="ctr">
              <a:lnSpc>
                <a:spcPts val="3599"/>
              </a:lnSpc>
            </a:pPr>
            <a:r>
              <a:rPr lang="en-US" sz="29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and when they’re married, we jubilate but when they die, we try to pretend that nothing has happened.”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17927" y="5393074"/>
            <a:ext cx="2623245" cy="438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4"/>
              </a:lnSpc>
            </a:pPr>
            <a:r>
              <a:rPr lang="en-US" sz="2596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- Margaret Mead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940684" y="5862037"/>
            <a:ext cx="3833812" cy="34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5"/>
              </a:lnSpc>
            </a:pPr>
            <a:r>
              <a:rPr lang="en-US" sz="20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American Cultural Anthropologist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5" name="Freeform 15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6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464053" y="0"/>
            <a:ext cx="4679947" cy="3119371"/>
            <a:chOff x="0" y="0"/>
            <a:chExt cx="6239929" cy="41591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239891" cy="4159123"/>
            </a:xfrm>
            <a:custGeom>
              <a:avLst/>
              <a:gdLst/>
              <a:ahLst/>
              <a:cxnLst/>
              <a:rect l="l" t="t" r="r" b="b"/>
              <a:pathLst>
                <a:path w="6239891" h="4159123">
                  <a:moveTo>
                    <a:pt x="0" y="0"/>
                  </a:moveTo>
                  <a:lnTo>
                    <a:pt x="6239891" y="0"/>
                  </a:lnTo>
                  <a:lnTo>
                    <a:pt x="6239891" y="4159123"/>
                  </a:lnTo>
                  <a:lnTo>
                    <a:pt x="0" y="4159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3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69470" y="1148891"/>
            <a:ext cx="2301032" cy="7453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5"/>
              </a:lnSpc>
            </a:pPr>
            <a:r>
              <a:rPr lang="en-US" sz="440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Question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76184" y="4285783"/>
            <a:ext cx="90630" cy="503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8"/>
              </a:lnSpc>
            </a:pPr>
            <a:r>
              <a:rPr lang="en-US" sz="279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91897" y="3365754"/>
            <a:ext cx="7037126" cy="1990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31"/>
              </a:lnSpc>
            </a:pPr>
            <a:r>
              <a:rPr lang="en-US" sz="2796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If there had been a death in your family yesterday, what would you be doing today?  If “You” had died yesterday, who would be </a:t>
            </a:r>
          </a:p>
          <a:p>
            <a:pPr algn="l">
              <a:lnSpc>
                <a:spcPts val="4031"/>
              </a:lnSpc>
            </a:pPr>
            <a:r>
              <a:rPr lang="en-US" sz="2795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making your funeral arrangements today?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949483" y="5749223"/>
            <a:ext cx="3285679" cy="471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4"/>
              </a:lnSpc>
            </a:pPr>
            <a:r>
              <a:rPr lang="en-US" sz="2795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Are you Prepared?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2" name="Freeform 12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5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49828" y="0"/>
            <a:ext cx="4194172" cy="2776471"/>
            <a:chOff x="0" y="0"/>
            <a:chExt cx="5592229" cy="37019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592191" cy="3701923"/>
            </a:xfrm>
            <a:custGeom>
              <a:avLst/>
              <a:gdLst/>
              <a:ahLst/>
              <a:cxnLst/>
              <a:rect l="l" t="t" r="r" b="b"/>
              <a:pathLst>
                <a:path w="5592191" h="3701923">
                  <a:moveTo>
                    <a:pt x="0" y="0"/>
                  </a:moveTo>
                  <a:lnTo>
                    <a:pt x="5592191" y="0"/>
                  </a:lnTo>
                  <a:lnTo>
                    <a:pt x="5592191" y="3701923"/>
                  </a:lnTo>
                  <a:lnTo>
                    <a:pt x="0" y="37019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805" b="-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578076" y="507482"/>
            <a:ext cx="2969594" cy="1729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Preparing When </a:t>
            </a:r>
          </a:p>
          <a:p>
            <a:pPr algn="l">
              <a:lnSpc>
                <a:spcPts val="3026"/>
              </a:lnSpc>
            </a:pPr>
            <a:r>
              <a:rPr lang="en-US" sz="27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Someone Dies. Did you know?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Someone must....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24751" y="2256177"/>
            <a:ext cx="71114" cy="613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89"/>
              </a:lnSpc>
            </a:pPr>
            <a:r>
              <a:rPr lang="en-US" sz="219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33527" y="3105355"/>
            <a:ext cx="3661717" cy="2181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Choose a funeral provider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Arrange for funeral service 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Decide how much money to spend, and pay for the services before the funeral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Select a casket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Select clothing and jewelry to be worn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Select cemetery property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Prepare the death certificate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Arrange for various permit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Contact the clergy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07152" y="3100567"/>
            <a:ext cx="3340770" cy="21818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Choose pallbearers 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Provide complete family history 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Contact Social Security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File for insurance benefits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File all other necessary documents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Notify the newspapers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Notify union, fraternal, and other organization</a:t>
            </a:r>
          </a:p>
          <a:p>
            <a:pPr marL="302261" lvl="1" indent="-151130" algn="l">
              <a:lnSpc>
                <a:spcPts val="1750"/>
              </a:lnSpc>
              <a:buFont typeface="Arial"/>
              <a:buChar char="•"/>
            </a:pPr>
            <a:r>
              <a:rPr lang="en-US" sz="14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Design and purchase a cemetery memorial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129033" y="5641467"/>
            <a:ext cx="64980" cy="1855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2006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3" name="Freeform 13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5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791200" y="0"/>
            <a:ext cx="3352800" cy="1981200"/>
            <a:chOff x="0" y="0"/>
            <a:chExt cx="4470400" cy="26416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70400" cy="2641600"/>
            </a:xfrm>
            <a:custGeom>
              <a:avLst/>
              <a:gdLst/>
              <a:ahLst/>
              <a:cxnLst/>
              <a:rect l="l" t="t" r="r" b="b"/>
              <a:pathLst>
                <a:path w="4470400" h="2641600">
                  <a:moveTo>
                    <a:pt x="0" y="0"/>
                  </a:moveTo>
                  <a:lnTo>
                    <a:pt x="4470400" y="0"/>
                  </a:lnTo>
                  <a:lnTo>
                    <a:pt x="4470400" y="2641600"/>
                  </a:lnTo>
                  <a:lnTo>
                    <a:pt x="0" y="2641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56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63782" y="791146"/>
            <a:ext cx="3257401" cy="6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Planning Ahead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63782" y="2237899"/>
            <a:ext cx="6859610" cy="1072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Planning ahead for funeral arrangements is an uncommon tradition.  In the past, a family would usually provide for the final emergency in one of three ways: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21723" y="3467275"/>
            <a:ext cx="3395920" cy="12288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3374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Personal Life</a:t>
            </a:r>
          </a:p>
          <a:p>
            <a:pPr marL="431801" lvl="1" indent="-215900" algn="l">
              <a:lnSpc>
                <a:spcPts val="3374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Insurance Savings </a:t>
            </a:r>
          </a:p>
          <a:p>
            <a:pPr marL="431801" lvl="1" indent="-215900" algn="l">
              <a:lnSpc>
                <a:spcPts val="3374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Friends and Relatives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842174" y="5042120"/>
            <a:ext cx="3341936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We Have a Better Idea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2" name="Freeform 12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5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68097" y="582571"/>
            <a:ext cx="4880967" cy="666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1"/>
              </a:lnSpc>
            </a:pPr>
            <a:r>
              <a:rPr lang="en-US" sz="360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Personal Life Insurance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388641" y="1439332"/>
            <a:ext cx="84334" cy="608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91"/>
              </a:lnSpc>
            </a:pPr>
            <a:r>
              <a:rPr lang="en-US" sz="2604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68097" y="1572682"/>
            <a:ext cx="6513749" cy="593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78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Typically, life insurance was purchased to provide for the survivors and for their continued support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076375" y="2647845"/>
            <a:ext cx="71114" cy="194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7"/>
              </a:lnSpc>
            </a:pPr>
            <a:r>
              <a:rPr lang="en-US" sz="2195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29997" y="2428770"/>
            <a:ext cx="6838435" cy="309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Using these funds for the funeral arrangements was never the real purpose for the policy</a:t>
            </a:r>
          </a:p>
          <a:p>
            <a:pPr algn="l">
              <a:lnSpc>
                <a:spcPts val="1172"/>
              </a:lnSpc>
            </a:pPr>
            <a:endParaRPr lang="en-US" sz="2000" spc="2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Some policies are part of our employment and may terminate at retirement or may not have lasting benefits</a:t>
            </a:r>
          </a:p>
          <a:p>
            <a:pPr algn="l">
              <a:lnSpc>
                <a:spcPts val="1172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 spc="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Some policies must be cashed in to qualify for long-term care by the state</a:t>
            </a:r>
          </a:p>
          <a:p>
            <a:pPr algn="l">
              <a:lnSpc>
                <a:spcPts val="1172"/>
              </a:lnSpc>
            </a:pPr>
            <a:endParaRPr lang="en-US" sz="2000" spc="2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It often takes several weeks to receive policy benefits for traditional life insurance, leaving the family responsible for the funeral bill immediately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938680" y="5175752"/>
            <a:ext cx="71199" cy="2047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69"/>
              </a:lnSpc>
            </a:pPr>
            <a:r>
              <a:rPr lang="en-US" sz="2198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76619" y="5892155"/>
            <a:ext cx="37757" cy="252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24"/>
              </a:lnSpc>
            </a:pPr>
            <a:r>
              <a:rPr lang="en-US" sz="1056" spc="-21">
                <a:solidFill>
                  <a:srgbClr val="FFFFFF"/>
                </a:solidFill>
                <a:latin typeface="IBM Plex Sans Condensed"/>
                <a:ea typeface="IBM Plex Sans Condensed"/>
                <a:cs typeface="IBM Plex Sans Condensed"/>
                <a:sym typeface="IBM Plex Sans Condensed"/>
              </a:rPr>
              <a:t>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3" name="Freeform 13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12293" y="632085"/>
            <a:ext cx="3590032" cy="6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Personal Savings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12293" y="1498971"/>
            <a:ext cx="4069705" cy="33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64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Even if we have substantial savings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184198" y="2640997"/>
            <a:ext cx="77724" cy="2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0"/>
              </a:lnSpc>
            </a:pPr>
            <a:r>
              <a:rPr lang="en-US"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89625" y="3381004"/>
            <a:ext cx="77800" cy="416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9"/>
              </a:lnSpc>
            </a:pPr>
            <a:r>
              <a:rPr lang="en-US" sz="2402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74900" y="2047812"/>
            <a:ext cx="6555406" cy="2140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Experience shows us that often a death follows a  lengthy, expensive illness or a tragic accident</a:t>
            </a:r>
          </a:p>
          <a:p>
            <a:pPr algn="l">
              <a:lnSpc>
                <a:spcPts val="1439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Costs for long-term care  (nursing home) are escalating at an astronomical rate</a:t>
            </a:r>
          </a:p>
          <a:p>
            <a:pPr algn="l">
              <a:lnSpc>
                <a:spcPts val="1439"/>
              </a:lnSpc>
            </a:pPr>
            <a:endParaRPr lang="en-US" sz="2000">
              <a:solidFill>
                <a:srgbClr val="3C4938"/>
              </a:solidFill>
              <a:latin typeface="Pragmatica"/>
              <a:ea typeface="Pragmatica"/>
              <a:cs typeface="Pragmatica"/>
              <a:sym typeface="Pragmatica"/>
            </a:endParaRPr>
          </a:p>
          <a:p>
            <a:pPr marL="431801" lvl="1" indent="-215900" algn="l">
              <a:lnSpc>
                <a:spcPts val="2346"/>
              </a:lnSpc>
              <a:buFont typeface="Arial"/>
              <a:buChar char="•"/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Our savings must be depleted BEFORE we can qualify for Medicaid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70624" y="4693095"/>
            <a:ext cx="6587576" cy="681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0"/>
              </a:lnSpc>
            </a:pPr>
            <a:r>
              <a:rPr lang="en-US" sz="2200" b="1" u="sng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75% of a person’s wealth can be exhausted in the last 90 days of a person’s life. 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2" name="Freeform 12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054" t="-1136" r="-11983" b="-1136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9144000" cy="6858000"/>
            <a:chOff x="0" y="0"/>
            <a:chExt cx="12192000" cy="9144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92000" cy="9144000"/>
            </a:xfrm>
            <a:custGeom>
              <a:avLst/>
              <a:gdLst/>
              <a:ahLst/>
              <a:cxnLst/>
              <a:rect l="l" t="t" r="r" b="b"/>
              <a:pathLst>
                <a:path w="12192000" h="9144000">
                  <a:moveTo>
                    <a:pt x="0" y="0"/>
                  </a:moveTo>
                  <a:lnTo>
                    <a:pt x="12192000" y="0"/>
                  </a:lnTo>
                  <a:lnTo>
                    <a:pt x="12192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87243" y="640017"/>
            <a:ext cx="4453235" cy="613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3"/>
              </a:lnSpc>
            </a:pPr>
            <a:r>
              <a:rPr lang="en-US" sz="3602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Friends and Relatives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93261" y="1532557"/>
            <a:ext cx="6564939" cy="1072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80"/>
              </a:lnSpc>
            </a:pPr>
            <a:r>
              <a:rPr lang="en-US" sz="2000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Many people rely on Friends and Family to Accept the Financial and Emotional Responsibility of Providing for Their Final Arrangements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87243" y="2881297"/>
            <a:ext cx="6644044" cy="7016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u="sng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This can be the Last Resort and not a Desirable Situation that You would Preferred.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491094" y="4340685"/>
            <a:ext cx="5312122" cy="396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u="sng">
                <a:solidFill>
                  <a:srgbClr val="3C4938"/>
                </a:solidFill>
                <a:latin typeface="Pragmatica Bold"/>
                <a:ea typeface="Pragmatica Bold"/>
                <a:cs typeface="Pragmatica Bold"/>
                <a:sym typeface="Pragmatica Bold"/>
              </a:rPr>
              <a:t>How and Who is Going to Help You?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0" y="-290954"/>
            <a:ext cx="1175918" cy="7427715"/>
            <a:chOff x="0" y="0"/>
            <a:chExt cx="1567891" cy="9903621"/>
          </a:xfrm>
        </p:grpSpPr>
        <p:sp>
          <p:nvSpPr>
            <p:cNvPr id="10" name="Freeform 10"/>
            <p:cNvSpPr/>
            <p:nvPr/>
          </p:nvSpPr>
          <p:spPr>
            <a:xfrm rot="5400000">
              <a:off x="-4167865" y="4167865"/>
              <a:ext cx="9903620" cy="1567891"/>
            </a:xfrm>
            <a:custGeom>
              <a:avLst/>
              <a:gdLst/>
              <a:ahLst/>
              <a:cxnLst/>
              <a:rect l="l" t="t" r="r" b="b"/>
              <a:pathLst>
                <a:path w="9903620" h="1567891">
                  <a:moveTo>
                    <a:pt x="0" y="1567891"/>
                  </a:moveTo>
                  <a:lnTo>
                    <a:pt x="0" y="0"/>
                  </a:lnTo>
                  <a:lnTo>
                    <a:pt x="9903621" y="0"/>
                  </a:lnTo>
                  <a:lnTo>
                    <a:pt x="9903621" y="1567891"/>
                  </a:lnTo>
                  <a:lnTo>
                    <a:pt x="0" y="1567891"/>
                  </a:lnTo>
                  <a:close/>
                </a:path>
              </a:pathLst>
            </a:custGeom>
            <a:blipFill>
              <a:blip r:embed="rId4"/>
              <a:stretch>
                <a:fillRect t="-265826" b="-26582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893261" y="5989939"/>
            <a:ext cx="1377255" cy="198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lang="en-US" sz="1200" spc="-24">
                <a:solidFill>
                  <a:srgbClr val="3C4938"/>
                </a:solidFill>
                <a:latin typeface="Pragmatica"/>
                <a:ea typeface="Pragmatica"/>
                <a:cs typeface="Pragmatica"/>
                <a:sym typeface="Pragmatica"/>
              </a:rPr>
              <a:t>Funeral Home 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903</Words>
  <Application>Microsoft Office PowerPoint</Application>
  <PresentationFormat>On-screen Show (4:3)</PresentationFormat>
  <Paragraphs>149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Times New Roman</vt:lpstr>
      <vt:lpstr>Calibri</vt:lpstr>
      <vt:lpstr>Pragmatica Bold</vt:lpstr>
      <vt:lpstr>IBM Plex Sans Condensed</vt:lpstr>
      <vt:lpstr>Pragmatica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Funeral-Home-PPT pdf.pdf</dc:title>
  <dc:creator>Rebekah Estep</dc:creator>
  <cp:lastModifiedBy>Rebekah Estep</cp:lastModifiedBy>
  <cp:revision>1</cp:revision>
  <dcterms:created xsi:type="dcterms:W3CDTF">2006-08-16T00:00:00Z</dcterms:created>
  <dcterms:modified xsi:type="dcterms:W3CDTF">2026-04-06T19:26:16Z</dcterms:modified>
  <dc:identifier>DAHBIuxfHVA</dc:identifier>
</cp:coreProperties>
</file>