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Lst>
  <p:sldSz cy="6858000" cx="12192000"/>
  <p:notesSz cx="6858000" cy="9144000"/>
  <p:embeddedFontLst>
    <p:embeddedFont>
      <p:font typeface="Inter SemiBold"/>
      <p:regular r:id="rId16"/>
      <p:bold r:id="rId17"/>
      <p:italic r:id="rId18"/>
      <p:boldItalic r:id="rId19"/>
    </p:embeddedFont>
    <p:embeddedFont>
      <p:font typeface="Inter"/>
      <p:regular r:id="rId20"/>
      <p:bold r:id="rId21"/>
      <p:italic r:id="rId22"/>
      <p:boldItalic r:id="rId23"/>
    </p:embeddedFont>
    <p:embeddedFont>
      <p:font typeface="Inter Medium"/>
      <p:regular r:id="rId24"/>
      <p:bold r:id="rId25"/>
      <p:italic r:id="rId26"/>
      <p:boldItalic r:id="rId2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28" roundtripDataSignature="AMtx7mjDMTfoFtTN2xCKT+X6NYtzWa51Y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font" Target="fonts/Inter-regular.fntdata"/><Relationship Id="rId22" Type="http://schemas.openxmlformats.org/officeDocument/2006/relationships/font" Target="fonts/Inter-italic.fntdata"/><Relationship Id="rId21" Type="http://schemas.openxmlformats.org/officeDocument/2006/relationships/font" Target="fonts/Inter-bold.fntdata"/><Relationship Id="rId24" Type="http://schemas.openxmlformats.org/officeDocument/2006/relationships/font" Target="fonts/InterMedium-regular.fntdata"/><Relationship Id="rId23" Type="http://schemas.openxmlformats.org/officeDocument/2006/relationships/font" Target="fonts/Inter-boldItalic.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font" Target="fonts/InterMedium-italic.fntdata"/><Relationship Id="rId25" Type="http://schemas.openxmlformats.org/officeDocument/2006/relationships/font" Target="fonts/InterMedium-bold.fntdata"/><Relationship Id="rId28" Type="http://customschemas.google.com/relationships/presentationmetadata" Target="metadata"/><Relationship Id="rId27" Type="http://schemas.openxmlformats.org/officeDocument/2006/relationships/font" Target="fonts/InterMedium-boldItalic.fnt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font" Target="fonts/InterSemiBold-bold.fntdata"/><Relationship Id="rId16" Type="http://schemas.openxmlformats.org/officeDocument/2006/relationships/font" Target="fonts/InterSemiBold-regular.fntdata"/><Relationship Id="rId19" Type="http://schemas.openxmlformats.org/officeDocument/2006/relationships/font" Target="fonts/InterSemiBold-boldItalic.fntdata"/><Relationship Id="rId18" Type="http://schemas.openxmlformats.org/officeDocument/2006/relationships/font" Target="fonts/InterSemiBold-italic.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6" name="Google Shape;86;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p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3" name="Google Shape;193;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p1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0" name="Google Shape;200;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5" name="Google Shape;95;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2" name="Google Shape;102;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9" name="Google Shape;109;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7" name="Google Shape;117;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4" name="Google Shape;124;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5" name="Google Shape;155;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 name="Shape 160"/>
        <p:cNvGrpSpPr/>
        <p:nvPr/>
      </p:nvGrpSpPr>
      <p:grpSpPr>
        <a:xfrm>
          <a:off x="0" y="0"/>
          <a:ext cx="0" cy="0"/>
          <a:chOff x="0" y="0"/>
          <a:chExt cx="0" cy="0"/>
        </a:xfrm>
      </p:grpSpPr>
      <p:sp>
        <p:nvSpPr>
          <p:cNvPr id="161" name="Google Shape;161;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2" name="Google Shape;162;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5" name="Google Shape;185;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13"/>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13"/>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8" name="Google Shape;18;p1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1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1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2" name="Shape 72"/>
        <p:cNvGrpSpPr/>
        <p:nvPr/>
      </p:nvGrpSpPr>
      <p:grpSpPr>
        <a:xfrm>
          <a:off x="0" y="0"/>
          <a:ext cx="0" cy="0"/>
          <a:chOff x="0" y="0"/>
          <a:chExt cx="0" cy="0"/>
        </a:xfrm>
      </p:grpSpPr>
      <p:sp>
        <p:nvSpPr>
          <p:cNvPr id="73" name="Google Shape;73;p2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 name="Google Shape;74;p22"/>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 name="Google Shape;75;p2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2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2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8" name="Shape 78"/>
        <p:cNvGrpSpPr/>
        <p:nvPr/>
      </p:nvGrpSpPr>
      <p:grpSpPr>
        <a:xfrm>
          <a:off x="0" y="0"/>
          <a:ext cx="0" cy="0"/>
          <a:chOff x="0" y="0"/>
          <a:chExt cx="0" cy="0"/>
        </a:xfrm>
      </p:grpSpPr>
      <p:sp>
        <p:nvSpPr>
          <p:cNvPr id="79" name="Google Shape;79;p23"/>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0" name="Google Shape;80;p23"/>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 name="Google Shape;81;p2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2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2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1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1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 name="Google Shape;24;p1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1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1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7" name="Shape 27"/>
        <p:cNvGrpSpPr/>
        <p:nvPr/>
      </p:nvGrpSpPr>
      <p:grpSpPr>
        <a:xfrm>
          <a:off x="0" y="0"/>
          <a:ext cx="0" cy="0"/>
          <a:chOff x="0" y="0"/>
          <a:chExt cx="0" cy="0"/>
        </a:xfrm>
      </p:grpSpPr>
      <p:sp>
        <p:nvSpPr>
          <p:cNvPr id="28" name="Google Shape;28;p15"/>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15"/>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0" name="Google Shape;30;p1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1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1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3" name="Shape 33"/>
        <p:cNvGrpSpPr/>
        <p:nvPr/>
      </p:nvGrpSpPr>
      <p:grpSpPr>
        <a:xfrm>
          <a:off x="0" y="0"/>
          <a:ext cx="0" cy="0"/>
          <a:chOff x="0" y="0"/>
          <a:chExt cx="0" cy="0"/>
        </a:xfrm>
      </p:grpSpPr>
      <p:sp>
        <p:nvSpPr>
          <p:cNvPr id="34" name="Google Shape;34;p1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16"/>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 name="Google Shape;36;p16"/>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 name="Google Shape;37;p1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1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1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0" name="Shape 40"/>
        <p:cNvGrpSpPr/>
        <p:nvPr/>
      </p:nvGrpSpPr>
      <p:grpSpPr>
        <a:xfrm>
          <a:off x="0" y="0"/>
          <a:ext cx="0" cy="0"/>
          <a:chOff x="0" y="0"/>
          <a:chExt cx="0" cy="0"/>
        </a:xfrm>
      </p:grpSpPr>
      <p:sp>
        <p:nvSpPr>
          <p:cNvPr id="41" name="Google Shape;41;p17"/>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17"/>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3" name="Google Shape;43;p17"/>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 name="Google Shape;44;p17"/>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5" name="Google Shape;45;p17"/>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 name="Google Shape;46;p1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1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1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 name="Shape 49"/>
        <p:cNvGrpSpPr/>
        <p:nvPr/>
      </p:nvGrpSpPr>
      <p:grpSpPr>
        <a:xfrm>
          <a:off x="0" y="0"/>
          <a:ext cx="0" cy="0"/>
          <a:chOff x="0" y="0"/>
          <a:chExt cx="0" cy="0"/>
        </a:xfrm>
      </p:grpSpPr>
      <p:sp>
        <p:nvSpPr>
          <p:cNvPr id="50" name="Google Shape;50;p1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1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1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1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4" name="Shape 54"/>
        <p:cNvGrpSpPr/>
        <p:nvPr/>
      </p:nvGrpSpPr>
      <p:grpSpPr>
        <a:xfrm>
          <a:off x="0" y="0"/>
          <a:ext cx="0" cy="0"/>
          <a:chOff x="0" y="0"/>
          <a:chExt cx="0" cy="0"/>
        </a:xfrm>
      </p:grpSpPr>
      <p:sp>
        <p:nvSpPr>
          <p:cNvPr id="55" name="Google Shape;55;p1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1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1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8" name="Shape 58"/>
        <p:cNvGrpSpPr/>
        <p:nvPr/>
      </p:nvGrpSpPr>
      <p:grpSpPr>
        <a:xfrm>
          <a:off x="0" y="0"/>
          <a:ext cx="0" cy="0"/>
          <a:chOff x="0" y="0"/>
          <a:chExt cx="0" cy="0"/>
        </a:xfrm>
      </p:grpSpPr>
      <p:sp>
        <p:nvSpPr>
          <p:cNvPr id="59" name="Google Shape;59;p20"/>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 name="Google Shape;60;p20"/>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1" name="Google Shape;61;p20"/>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2" name="Google Shape;62;p2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2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2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5" name="Shape 65"/>
        <p:cNvGrpSpPr/>
        <p:nvPr/>
      </p:nvGrpSpPr>
      <p:grpSpPr>
        <a:xfrm>
          <a:off x="0" y="0"/>
          <a:ext cx="0" cy="0"/>
          <a:chOff x="0" y="0"/>
          <a:chExt cx="0" cy="0"/>
        </a:xfrm>
      </p:grpSpPr>
      <p:sp>
        <p:nvSpPr>
          <p:cNvPr id="66" name="Google Shape;66;p21"/>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 name="Google Shape;67;p21"/>
          <p:cNvSpPr/>
          <p:nvPr>
            <p:ph idx="2" type="pic"/>
          </p:nvPr>
        </p:nvSpPr>
        <p:spPr>
          <a:xfrm>
            <a:off x="5183188" y="987425"/>
            <a:ext cx="6172200" cy="4873625"/>
          </a:xfrm>
          <a:prstGeom prst="rect">
            <a:avLst/>
          </a:prstGeom>
          <a:noFill/>
          <a:ln>
            <a:noFill/>
          </a:ln>
        </p:spPr>
      </p:sp>
      <p:sp>
        <p:nvSpPr>
          <p:cNvPr id="68" name="Google Shape;68;p21"/>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9" name="Google Shape;69;p2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2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2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1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1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1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4.png"/><Relationship Id="rId4" Type="http://schemas.openxmlformats.org/officeDocument/2006/relationships/image" Target="../media/image22.png"/><Relationship Id="rId5" Type="http://schemas.openxmlformats.org/officeDocument/2006/relationships/image" Target="../media/image7.png"/><Relationship Id="rId6" Type="http://schemas.openxmlformats.org/officeDocument/2006/relationships/image" Target="../media/image2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9.png"/><Relationship Id="rId4" Type="http://schemas.openxmlformats.org/officeDocument/2006/relationships/image" Target="../media/image23.png"/><Relationship Id="rId5" Type="http://schemas.openxmlformats.org/officeDocument/2006/relationships/image" Target="../media/image1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9.png"/><Relationship Id="rId4" Type="http://schemas.openxmlformats.org/officeDocument/2006/relationships/image" Target="../media/image2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6.png"/><Relationship Id="rId4" Type="http://schemas.openxmlformats.org/officeDocument/2006/relationships/image" Target="../media/image1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7.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9.png"/><Relationship Id="rId4" Type="http://schemas.openxmlformats.org/officeDocument/2006/relationships/image" Target="../media/image2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4.png"/><Relationship Id="rId4" Type="http://schemas.openxmlformats.org/officeDocument/2006/relationships/image" Target="../media/image1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9.png"/><Relationship Id="rId4" Type="http://schemas.openxmlformats.org/officeDocument/2006/relationships/image" Target="../media/image3.png"/><Relationship Id="rId11" Type="http://schemas.openxmlformats.org/officeDocument/2006/relationships/image" Target="../media/image10.png"/><Relationship Id="rId10" Type="http://schemas.openxmlformats.org/officeDocument/2006/relationships/image" Target="../media/image4.png"/><Relationship Id="rId9" Type="http://schemas.openxmlformats.org/officeDocument/2006/relationships/image" Target="../media/image2.png"/><Relationship Id="rId5" Type="http://schemas.openxmlformats.org/officeDocument/2006/relationships/image" Target="../media/image6.png"/><Relationship Id="rId6" Type="http://schemas.openxmlformats.org/officeDocument/2006/relationships/image" Target="../media/image1.png"/><Relationship Id="rId7" Type="http://schemas.openxmlformats.org/officeDocument/2006/relationships/image" Target="../media/image8.png"/><Relationship Id="rId8" Type="http://schemas.openxmlformats.org/officeDocument/2006/relationships/image" Target="../media/image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3.png"/><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7.pn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4.png"/><Relationship Id="rId4" Type="http://schemas.openxmlformats.org/officeDocument/2006/relationships/image" Target="../media/image22.png"/><Relationship Id="rId5"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87" name="Shape 87"/>
        <p:cNvGrpSpPr/>
        <p:nvPr/>
      </p:nvGrpSpPr>
      <p:grpSpPr>
        <a:xfrm>
          <a:off x="0" y="0"/>
          <a:ext cx="0" cy="0"/>
          <a:chOff x="0" y="0"/>
          <a:chExt cx="0" cy="0"/>
        </a:xfrm>
      </p:grpSpPr>
      <p:sp>
        <p:nvSpPr>
          <p:cNvPr id="88" name="Google Shape;88;p1"/>
          <p:cNvSpPr txBox="1"/>
          <p:nvPr>
            <p:ph type="ctrTitle"/>
          </p:nvPr>
        </p:nvSpPr>
        <p:spPr>
          <a:xfrm>
            <a:off x="508824" y="369413"/>
            <a:ext cx="11665252" cy="1818291"/>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rgbClr val="F8FBE2"/>
              </a:buClr>
              <a:buSzPts val="4800"/>
              <a:buFont typeface="Inter SemiBold"/>
              <a:buNone/>
            </a:pPr>
            <a:r>
              <a:rPr b="1" lang="en-US" sz="4800">
                <a:solidFill>
                  <a:srgbClr val="F8FBE2"/>
                </a:solidFill>
                <a:latin typeface="Inter SemiBold"/>
                <a:ea typeface="Inter SemiBold"/>
                <a:cs typeface="Inter SemiBold"/>
                <a:sym typeface="Inter SemiBold"/>
              </a:rPr>
              <a:t>How You Can Protect Your</a:t>
            </a:r>
            <a:br>
              <a:rPr lang="en-US">
                <a:solidFill>
                  <a:srgbClr val="F8FBE2"/>
                </a:solidFill>
                <a:latin typeface="Arial"/>
                <a:ea typeface="Arial"/>
                <a:cs typeface="Arial"/>
                <a:sym typeface="Arial"/>
              </a:rPr>
            </a:br>
            <a:r>
              <a:rPr i="1" lang="en-US" sz="5400">
                <a:solidFill>
                  <a:srgbClr val="F8FBE2"/>
                </a:solidFill>
                <a:latin typeface="Times New Roman"/>
                <a:ea typeface="Times New Roman"/>
                <a:cs typeface="Times New Roman"/>
                <a:sym typeface="Times New Roman"/>
              </a:rPr>
              <a:t>Family for Generations to Come</a:t>
            </a:r>
            <a:endParaRPr/>
          </a:p>
        </p:txBody>
      </p:sp>
      <p:pic>
        <p:nvPicPr>
          <p:cNvPr descr="A white lines on a black background&#10;&#10;Description automatically generated" id="89" name="Google Shape;89;p1"/>
          <p:cNvPicPr preferRelativeResize="0"/>
          <p:nvPr/>
        </p:nvPicPr>
        <p:blipFill rotWithShape="1">
          <a:blip r:embed="rId4">
            <a:alphaModFix/>
          </a:blip>
          <a:srcRect b="36459" l="0" r="14253" t="29622"/>
          <a:stretch/>
        </p:blipFill>
        <p:spPr>
          <a:xfrm>
            <a:off x="1199783" y="2504130"/>
            <a:ext cx="10992218" cy="4348204"/>
          </a:xfrm>
          <a:prstGeom prst="rect">
            <a:avLst/>
          </a:prstGeom>
          <a:noFill/>
          <a:ln>
            <a:noFill/>
          </a:ln>
        </p:spPr>
      </p:pic>
      <p:pic>
        <p:nvPicPr>
          <p:cNvPr descr="A group of people standing together&#10;&#10;Description automatically generated" id="90" name="Google Shape;90;p1"/>
          <p:cNvPicPr preferRelativeResize="0"/>
          <p:nvPr/>
        </p:nvPicPr>
        <p:blipFill rotWithShape="1">
          <a:blip r:embed="rId5">
            <a:alphaModFix/>
          </a:blip>
          <a:srcRect b="0" l="0" r="0" t="0"/>
          <a:stretch/>
        </p:blipFill>
        <p:spPr>
          <a:xfrm>
            <a:off x="4769708" y="2026068"/>
            <a:ext cx="7255153" cy="4831932"/>
          </a:xfrm>
          <a:prstGeom prst="rect">
            <a:avLst/>
          </a:prstGeom>
          <a:noFill/>
          <a:ln>
            <a:noFill/>
          </a:ln>
        </p:spPr>
      </p:pic>
      <p:pic>
        <p:nvPicPr>
          <p:cNvPr descr="A black and white logo&#10;&#10;Description automatically generated" id="91" name="Google Shape;91;p1"/>
          <p:cNvPicPr preferRelativeResize="0"/>
          <p:nvPr/>
        </p:nvPicPr>
        <p:blipFill rotWithShape="1">
          <a:blip r:embed="rId6">
            <a:alphaModFix/>
          </a:blip>
          <a:srcRect b="0" l="0" r="0" t="0"/>
          <a:stretch/>
        </p:blipFill>
        <p:spPr>
          <a:xfrm>
            <a:off x="300436" y="4876186"/>
            <a:ext cx="1976147" cy="1976147"/>
          </a:xfrm>
          <a:prstGeom prst="rect">
            <a:avLst/>
          </a:prstGeom>
          <a:noFill/>
          <a:ln>
            <a:noFill/>
          </a:ln>
        </p:spPr>
      </p:pic>
      <p:sp>
        <p:nvSpPr>
          <p:cNvPr id="92" name="Google Shape;92;p1"/>
          <p:cNvSpPr txBox="1"/>
          <p:nvPr>
            <p:ph idx="1" type="subTitle"/>
          </p:nvPr>
        </p:nvSpPr>
        <p:spPr>
          <a:xfrm>
            <a:off x="565712" y="2879839"/>
            <a:ext cx="2888688" cy="1390025"/>
          </a:xfrm>
          <a:prstGeom prst="rect">
            <a:avLst/>
          </a:prstGeom>
          <a:noFill/>
          <a:ln>
            <a:noFill/>
          </a:ln>
        </p:spPr>
        <p:txBody>
          <a:bodyPr anchorCtr="0" anchor="t" bIns="45700" lIns="91425" spcFirstLastPara="1" rIns="91425" wrap="square" tIns="45700">
            <a:normAutofit/>
          </a:bodyPr>
          <a:lstStyle/>
          <a:p>
            <a:pPr indent="0" lvl="0" marL="0" rtl="0" algn="l">
              <a:lnSpc>
                <a:spcPct val="133333"/>
              </a:lnSpc>
              <a:spcBef>
                <a:spcPts val="0"/>
              </a:spcBef>
              <a:spcAft>
                <a:spcPts val="0"/>
              </a:spcAft>
              <a:buClr>
                <a:srgbClr val="F8FBE2"/>
              </a:buClr>
              <a:buSzPts val="1800"/>
              <a:buNone/>
            </a:pPr>
            <a:r>
              <a:rPr lang="en-US" sz="1800">
                <a:solidFill>
                  <a:srgbClr val="F8FBE2"/>
                </a:solidFill>
                <a:latin typeface="Inter"/>
                <a:ea typeface="Inter"/>
                <a:cs typeface="Inter"/>
                <a:sym typeface="Inter"/>
              </a:rPr>
              <a:t>Your Name Here</a:t>
            </a:r>
            <a:endParaRPr/>
          </a:p>
          <a:p>
            <a:pPr indent="0" lvl="0" marL="0" rtl="0" algn="l">
              <a:lnSpc>
                <a:spcPct val="133333"/>
              </a:lnSpc>
              <a:spcBef>
                <a:spcPts val="1000"/>
              </a:spcBef>
              <a:spcAft>
                <a:spcPts val="0"/>
              </a:spcAft>
              <a:buClr>
                <a:srgbClr val="F8FBE2"/>
              </a:buClr>
              <a:buSzPts val="1800"/>
              <a:buNone/>
            </a:pPr>
            <a:r>
              <a:rPr lang="en-US" sz="1800">
                <a:solidFill>
                  <a:srgbClr val="F8FBE2"/>
                </a:solidFill>
                <a:latin typeface="Inter"/>
                <a:ea typeface="Inter"/>
                <a:cs typeface="Inter"/>
                <a:sym typeface="Inter"/>
              </a:rPr>
              <a:t>www.eternalbenefit.com</a:t>
            </a:r>
            <a:endParaRPr sz="1800">
              <a:solidFill>
                <a:srgbClr val="F8FBE2"/>
              </a:solidFill>
              <a:latin typeface="Inter"/>
              <a:ea typeface="Inter"/>
              <a:cs typeface="Inter"/>
              <a:sym typeface="Inter"/>
            </a:endParaRPr>
          </a:p>
          <a:p>
            <a:pPr indent="0" lvl="0" marL="0" rtl="0" algn="l">
              <a:lnSpc>
                <a:spcPct val="133333"/>
              </a:lnSpc>
              <a:spcBef>
                <a:spcPts val="1000"/>
              </a:spcBef>
              <a:spcAft>
                <a:spcPts val="0"/>
              </a:spcAft>
              <a:buClr>
                <a:srgbClr val="F8FBE2"/>
              </a:buClr>
              <a:buSzPts val="1800"/>
              <a:buNone/>
            </a:pPr>
            <a:r>
              <a:rPr lang="en-US" sz="1800">
                <a:solidFill>
                  <a:srgbClr val="F8FBE2"/>
                </a:solidFill>
                <a:latin typeface="Inter"/>
                <a:ea typeface="Inter"/>
                <a:cs typeface="Inter"/>
                <a:sym typeface="Inter"/>
              </a:rPr>
              <a:t>Your Email Here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94" name="Shape 194"/>
        <p:cNvGrpSpPr/>
        <p:nvPr/>
      </p:nvGrpSpPr>
      <p:grpSpPr>
        <a:xfrm>
          <a:off x="0" y="0"/>
          <a:ext cx="0" cy="0"/>
          <a:chOff x="0" y="0"/>
          <a:chExt cx="0" cy="0"/>
        </a:xfrm>
      </p:grpSpPr>
      <p:sp>
        <p:nvSpPr>
          <p:cNvPr id="195" name="Google Shape;195;p10"/>
          <p:cNvSpPr txBox="1"/>
          <p:nvPr/>
        </p:nvSpPr>
        <p:spPr>
          <a:xfrm>
            <a:off x="781169" y="694266"/>
            <a:ext cx="6262778" cy="206210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200">
                <a:solidFill>
                  <a:schemeClr val="dk1"/>
                </a:solidFill>
                <a:latin typeface="Inter"/>
                <a:ea typeface="Inter"/>
                <a:cs typeface="Inter"/>
                <a:sym typeface="Inter"/>
              </a:rPr>
              <a:t>Please fill out Our Evaluation Form and Communicate with Your Agent/Presenter to Sign Up Today</a:t>
            </a:r>
            <a:endParaRPr sz="3200">
              <a:solidFill>
                <a:schemeClr val="dk1"/>
              </a:solidFill>
              <a:latin typeface="Inter"/>
              <a:ea typeface="Inter"/>
              <a:cs typeface="Inter"/>
              <a:sym typeface="Inter"/>
            </a:endParaRPr>
          </a:p>
        </p:txBody>
      </p:sp>
      <p:pic>
        <p:nvPicPr>
          <p:cNvPr id="196" name="Google Shape;196;p10"/>
          <p:cNvPicPr preferRelativeResize="0"/>
          <p:nvPr/>
        </p:nvPicPr>
        <p:blipFill rotWithShape="1">
          <a:blip r:embed="rId4">
            <a:alphaModFix/>
          </a:blip>
          <a:srcRect b="45365" l="13882" r="33105" t="30141"/>
          <a:stretch/>
        </p:blipFill>
        <p:spPr>
          <a:xfrm>
            <a:off x="0" y="1224951"/>
            <a:ext cx="12192000" cy="5633049"/>
          </a:xfrm>
          <a:prstGeom prst="rect">
            <a:avLst/>
          </a:prstGeom>
          <a:noFill/>
          <a:ln>
            <a:noFill/>
          </a:ln>
        </p:spPr>
      </p:pic>
      <p:pic>
        <p:nvPicPr>
          <p:cNvPr id="197" name="Google Shape;197;p10"/>
          <p:cNvPicPr preferRelativeResize="0"/>
          <p:nvPr/>
        </p:nvPicPr>
        <p:blipFill rotWithShape="1">
          <a:blip r:embed="rId5">
            <a:alphaModFix/>
          </a:blip>
          <a:srcRect b="15715" l="993" r="7933" t="25795"/>
          <a:stretch/>
        </p:blipFill>
        <p:spPr>
          <a:xfrm>
            <a:off x="5929222" y="1224951"/>
            <a:ext cx="6262778" cy="5633049"/>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01" name="Shape 201"/>
        <p:cNvGrpSpPr/>
        <p:nvPr/>
      </p:nvGrpSpPr>
      <p:grpSpPr>
        <a:xfrm>
          <a:off x="0" y="0"/>
          <a:ext cx="0" cy="0"/>
          <a:chOff x="0" y="0"/>
          <a:chExt cx="0" cy="0"/>
        </a:xfrm>
      </p:grpSpPr>
      <p:sp>
        <p:nvSpPr>
          <p:cNvPr id="202" name="Google Shape;202;p11"/>
          <p:cNvSpPr txBox="1"/>
          <p:nvPr>
            <p:ph type="title"/>
          </p:nvPr>
        </p:nvSpPr>
        <p:spPr>
          <a:xfrm>
            <a:off x="742900" y="284119"/>
            <a:ext cx="11145472" cy="2669019"/>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3C4937"/>
              </a:buClr>
              <a:buSzPts val="4800"/>
              <a:buFont typeface="Inter"/>
              <a:buNone/>
            </a:pPr>
            <a:r>
              <a:rPr b="1" lang="en-US" sz="4800">
                <a:solidFill>
                  <a:srgbClr val="3C4937"/>
                </a:solidFill>
                <a:latin typeface="Inter"/>
                <a:ea typeface="Inter"/>
                <a:cs typeface="Inter"/>
                <a:sym typeface="Inter"/>
              </a:rPr>
              <a:t>Thank You for Joining Our Presentation Today</a:t>
            </a:r>
            <a:endParaRPr b="1" i="1" sz="4000">
              <a:solidFill>
                <a:srgbClr val="3C4937"/>
              </a:solidFill>
              <a:latin typeface="Inter"/>
              <a:ea typeface="Inter"/>
              <a:cs typeface="Inter"/>
              <a:sym typeface="Inter"/>
            </a:endParaRPr>
          </a:p>
        </p:txBody>
      </p:sp>
      <p:sp>
        <p:nvSpPr>
          <p:cNvPr id="203" name="Google Shape;203;p11"/>
          <p:cNvSpPr txBox="1"/>
          <p:nvPr/>
        </p:nvSpPr>
        <p:spPr>
          <a:xfrm>
            <a:off x="742900" y="5579891"/>
            <a:ext cx="6265718" cy="993990"/>
          </a:xfrm>
          <a:prstGeom prst="rect">
            <a:avLst/>
          </a:prstGeom>
          <a:noFill/>
          <a:ln>
            <a:noFill/>
          </a:ln>
        </p:spPr>
        <p:txBody>
          <a:bodyPr anchorCtr="0" anchor="t" bIns="45700" lIns="91425" spcFirstLastPara="1" rIns="91425" wrap="square" tIns="45700">
            <a:spAutoFit/>
          </a:bodyPr>
          <a:lstStyle/>
          <a:p>
            <a:pPr indent="0" lvl="0" marL="0" marR="0" rtl="0" algn="l">
              <a:lnSpc>
                <a:spcPct val="133333"/>
              </a:lnSpc>
              <a:spcBef>
                <a:spcPts val="0"/>
              </a:spcBef>
              <a:spcAft>
                <a:spcPts val="0"/>
              </a:spcAft>
              <a:buNone/>
            </a:pPr>
            <a:r>
              <a:rPr lang="en-US" sz="1800">
                <a:solidFill>
                  <a:schemeClr val="dk1"/>
                </a:solidFill>
                <a:latin typeface="Inter"/>
                <a:ea typeface="Inter"/>
                <a:cs typeface="Inter"/>
                <a:sym typeface="Inter"/>
              </a:rPr>
              <a:t>Your Name Here</a:t>
            </a:r>
            <a:endParaRPr/>
          </a:p>
          <a:p>
            <a:pPr indent="0" lvl="0" marL="0" marR="0" rtl="0" algn="l">
              <a:lnSpc>
                <a:spcPct val="133333"/>
              </a:lnSpc>
              <a:spcBef>
                <a:spcPts val="0"/>
              </a:spcBef>
              <a:spcAft>
                <a:spcPts val="0"/>
              </a:spcAft>
              <a:buNone/>
            </a:pPr>
            <a:r>
              <a:rPr lang="en-US" sz="1800">
                <a:solidFill>
                  <a:schemeClr val="dk1"/>
                </a:solidFill>
                <a:latin typeface="Inter"/>
                <a:ea typeface="Inter"/>
                <a:cs typeface="Inter"/>
                <a:sym typeface="Inter"/>
              </a:rPr>
              <a:t>www.eternalbenefit.com</a:t>
            </a:r>
            <a:endParaRPr sz="1800">
              <a:solidFill>
                <a:schemeClr val="dk1"/>
              </a:solidFill>
              <a:latin typeface="Inter"/>
              <a:ea typeface="Inter"/>
              <a:cs typeface="Inter"/>
              <a:sym typeface="Inter"/>
            </a:endParaRPr>
          </a:p>
          <a:p>
            <a:pPr indent="0" lvl="0" marL="0" marR="0" rtl="0" algn="l">
              <a:lnSpc>
                <a:spcPct val="133333"/>
              </a:lnSpc>
              <a:spcBef>
                <a:spcPts val="0"/>
              </a:spcBef>
              <a:spcAft>
                <a:spcPts val="0"/>
              </a:spcAft>
              <a:buNone/>
            </a:pPr>
            <a:r>
              <a:rPr lang="en-US" sz="1800">
                <a:solidFill>
                  <a:schemeClr val="dk1"/>
                </a:solidFill>
                <a:latin typeface="Inter"/>
                <a:ea typeface="Inter"/>
                <a:cs typeface="Inter"/>
                <a:sym typeface="Inter"/>
              </a:rPr>
              <a:t>Your Email Here</a:t>
            </a:r>
            <a:endParaRPr sz="1800">
              <a:solidFill>
                <a:schemeClr val="dk1"/>
              </a:solidFill>
              <a:latin typeface="Inter"/>
              <a:ea typeface="Inter"/>
              <a:cs typeface="Inter"/>
              <a:sym typeface="Inter"/>
            </a:endParaRPr>
          </a:p>
        </p:txBody>
      </p:sp>
      <p:pic>
        <p:nvPicPr>
          <p:cNvPr descr="A black background with text and a black banner&#10;&#10;Description automatically generated" id="204" name="Google Shape;204;p11"/>
          <p:cNvPicPr preferRelativeResize="0"/>
          <p:nvPr/>
        </p:nvPicPr>
        <p:blipFill rotWithShape="1">
          <a:blip r:embed="rId4">
            <a:alphaModFix/>
          </a:blip>
          <a:srcRect b="0" l="0" r="0" t="0"/>
          <a:stretch/>
        </p:blipFill>
        <p:spPr>
          <a:xfrm>
            <a:off x="9602372" y="4576474"/>
            <a:ext cx="2286000" cy="22860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96" name="Shape 96"/>
        <p:cNvGrpSpPr/>
        <p:nvPr/>
      </p:nvGrpSpPr>
      <p:grpSpPr>
        <a:xfrm>
          <a:off x="0" y="0"/>
          <a:ext cx="0" cy="0"/>
          <a:chOff x="0" y="0"/>
          <a:chExt cx="0" cy="0"/>
        </a:xfrm>
      </p:grpSpPr>
      <p:sp>
        <p:nvSpPr>
          <p:cNvPr id="97" name="Google Shape;97;p2"/>
          <p:cNvSpPr txBox="1"/>
          <p:nvPr>
            <p:ph type="title"/>
          </p:nvPr>
        </p:nvSpPr>
        <p:spPr>
          <a:xfrm>
            <a:off x="574964" y="922697"/>
            <a:ext cx="10515600" cy="1325563"/>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rgbClr val="262626"/>
              </a:buClr>
              <a:buSzPct val="100000"/>
              <a:buFont typeface="Inter SemiBold"/>
              <a:buNone/>
            </a:pPr>
            <a:r>
              <a:rPr b="1" lang="en-US" sz="4400">
                <a:solidFill>
                  <a:srgbClr val="262626"/>
                </a:solidFill>
                <a:latin typeface="Inter SemiBold"/>
                <a:ea typeface="Inter SemiBold"/>
                <a:cs typeface="Inter SemiBold"/>
                <a:sym typeface="Inter SemiBold"/>
              </a:rPr>
              <a:t>We Would Like To Welcome</a:t>
            </a:r>
            <a:r>
              <a:rPr b="1" lang="en-US" sz="4400">
                <a:solidFill>
                  <a:srgbClr val="262626"/>
                </a:solidFill>
                <a:latin typeface="Arial"/>
                <a:ea typeface="Arial"/>
                <a:cs typeface="Arial"/>
                <a:sym typeface="Arial"/>
              </a:rPr>
              <a:t> </a:t>
            </a:r>
            <a:br>
              <a:rPr b="1" lang="en-US" sz="4400">
                <a:solidFill>
                  <a:srgbClr val="262626"/>
                </a:solidFill>
                <a:latin typeface="Arial"/>
                <a:ea typeface="Arial"/>
                <a:cs typeface="Arial"/>
                <a:sym typeface="Arial"/>
              </a:rPr>
            </a:br>
            <a:r>
              <a:rPr i="1" lang="en-US" sz="5800">
                <a:solidFill>
                  <a:srgbClr val="262626"/>
                </a:solidFill>
                <a:latin typeface="Times New Roman"/>
                <a:ea typeface="Times New Roman"/>
                <a:cs typeface="Times New Roman"/>
                <a:sym typeface="Times New Roman"/>
              </a:rPr>
              <a:t>You to Today’s Workshop</a:t>
            </a:r>
            <a:endParaRPr/>
          </a:p>
        </p:txBody>
      </p:sp>
      <p:sp>
        <p:nvSpPr>
          <p:cNvPr id="98" name="Google Shape;98;p2"/>
          <p:cNvSpPr txBox="1"/>
          <p:nvPr>
            <p:ph idx="1" type="body"/>
          </p:nvPr>
        </p:nvSpPr>
        <p:spPr>
          <a:xfrm>
            <a:off x="574975" y="4801050"/>
            <a:ext cx="7677600" cy="16035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4000"/>
              <a:buNone/>
            </a:pPr>
            <a:r>
              <a:rPr b="1" i="1" lang="en-US" sz="4000">
                <a:latin typeface="Arial"/>
                <a:ea typeface="Arial"/>
                <a:cs typeface="Arial"/>
                <a:sym typeface="Arial"/>
              </a:rPr>
              <a:t>Thank You for joining us!</a:t>
            </a:r>
            <a:endParaRPr/>
          </a:p>
          <a:p>
            <a:pPr indent="0" lvl="0" marL="0" rtl="0" algn="l">
              <a:lnSpc>
                <a:spcPct val="90000"/>
              </a:lnSpc>
              <a:spcBef>
                <a:spcPts val="1000"/>
              </a:spcBef>
              <a:spcAft>
                <a:spcPts val="0"/>
              </a:spcAft>
              <a:buClr>
                <a:schemeClr val="dk1"/>
              </a:buClr>
              <a:buSzPts val="2000"/>
              <a:buNone/>
            </a:pPr>
            <a:r>
              <a:rPr lang="en-US" sz="2000">
                <a:latin typeface="Arial"/>
                <a:ea typeface="Arial"/>
                <a:cs typeface="Arial"/>
                <a:sym typeface="Arial"/>
              </a:rPr>
              <a:t>Our Hope Today is to Provide You with some valuable information for you and to share with your family; Our goal is to answer any questions in the next ½ hour.</a:t>
            </a:r>
            <a:endParaRPr/>
          </a:p>
        </p:txBody>
      </p:sp>
      <p:pic>
        <p:nvPicPr>
          <p:cNvPr descr="A black background with green lines&#10;&#10;Description automatically generated" id="99" name="Google Shape;99;p2"/>
          <p:cNvPicPr preferRelativeResize="0"/>
          <p:nvPr/>
        </p:nvPicPr>
        <p:blipFill rotWithShape="1">
          <a:blip r:embed="rId4">
            <a:alphaModFix/>
          </a:blip>
          <a:srcRect b="31424" l="28195" r="33071" t="29899"/>
          <a:stretch/>
        </p:blipFill>
        <p:spPr>
          <a:xfrm flipH="1" rot="-5400000">
            <a:off x="5295912" y="-38085"/>
            <a:ext cx="6858002" cy="6934174"/>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03" name="Shape 103"/>
        <p:cNvGrpSpPr/>
        <p:nvPr/>
      </p:nvGrpSpPr>
      <p:grpSpPr>
        <a:xfrm>
          <a:off x="0" y="0"/>
          <a:ext cx="0" cy="0"/>
          <a:chOff x="0" y="0"/>
          <a:chExt cx="0" cy="0"/>
        </a:xfrm>
      </p:grpSpPr>
      <p:sp>
        <p:nvSpPr>
          <p:cNvPr id="104" name="Google Shape;104;p3"/>
          <p:cNvSpPr txBox="1"/>
          <p:nvPr/>
        </p:nvSpPr>
        <p:spPr>
          <a:xfrm>
            <a:off x="480371" y="633864"/>
            <a:ext cx="10515600" cy="1325563"/>
          </a:xfrm>
          <a:prstGeom prst="rect">
            <a:avLst/>
          </a:prstGeom>
          <a:noFill/>
          <a:ln>
            <a:noFill/>
          </a:ln>
        </p:spPr>
        <p:txBody>
          <a:bodyPr anchorCtr="0" anchor="ctr" bIns="45700" lIns="91425" spcFirstLastPara="1" rIns="91425" wrap="square" tIns="45700">
            <a:normAutofit fontScale="97500" lnSpcReduction="10000"/>
          </a:bodyPr>
          <a:lstStyle/>
          <a:p>
            <a:pPr indent="0" lvl="0" marL="0" marR="0" rtl="0" algn="l">
              <a:lnSpc>
                <a:spcPct val="90000"/>
              </a:lnSpc>
              <a:spcBef>
                <a:spcPts val="0"/>
              </a:spcBef>
              <a:spcAft>
                <a:spcPts val="0"/>
              </a:spcAft>
              <a:buClr>
                <a:srgbClr val="F8FBE2"/>
              </a:buClr>
              <a:buSzPct val="100000"/>
              <a:buFont typeface="Inter"/>
              <a:buNone/>
            </a:pPr>
            <a:r>
              <a:rPr b="1" i="0" lang="en-US" sz="4100" u="none" cap="none" strike="noStrike">
                <a:solidFill>
                  <a:srgbClr val="F8FBE2"/>
                </a:solidFill>
                <a:latin typeface="Inter"/>
                <a:ea typeface="Inter"/>
                <a:cs typeface="Inter"/>
                <a:sym typeface="Inter"/>
              </a:rPr>
              <a:t>Our Goal Today is to Teach You</a:t>
            </a:r>
            <a:br>
              <a:rPr b="1" i="0" lang="en-US" sz="4400" u="none" cap="none" strike="noStrike">
                <a:solidFill>
                  <a:srgbClr val="F8FBE2"/>
                </a:solidFill>
                <a:latin typeface="Arial"/>
                <a:ea typeface="Arial"/>
                <a:cs typeface="Arial"/>
                <a:sym typeface="Arial"/>
              </a:rPr>
            </a:br>
            <a:r>
              <a:rPr b="0" i="1" lang="en-US" sz="5300" u="none" cap="none" strike="noStrike">
                <a:solidFill>
                  <a:srgbClr val="F8FBE2"/>
                </a:solidFill>
                <a:latin typeface="Times New Roman"/>
                <a:ea typeface="Times New Roman"/>
                <a:cs typeface="Times New Roman"/>
                <a:sym typeface="Times New Roman"/>
              </a:rPr>
              <a:t>How to Protect Your Family.</a:t>
            </a:r>
            <a:endParaRPr/>
          </a:p>
        </p:txBody>
      </p:sp>
      <p:sp>
        <p:nvSpPr>
          <p:cNvPr id="105" name="Google Shape;105;p3"/>
          <p:cNvSpPr txBox="1"/>
          <p:nvPr>
            <p:ph type="title"/>
          </p:nvPr>
        </p:nvSpPr>
        <p:spPr>
          <a:xfrm>
            <a:off x="480371" y="2218871"/>
            <a:ext cx="7203129" cy="4283529"/>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F8FBE2"/>
              </a:buClr>
              <a:buSzPts val="2000"/>
              <a:buFont typeface="Arial"/>
              <a:buNone/>
            </a:pPr>
            <a:r>
              <a:rPr b="0" i="0" lang="en-US" sz="2000">
                <a:solidFill>
                  <a:srgbClr val="F8FBE2"/>
                </a:solidFill>
                <a:latin typeface="Arial"/>
                <a:ea typeface="Arial"/>
                <a:cs typeface="Arial"/>
                <a:sym typeface="Arial"/>
              </a:rPr>
              <a:t>We offer the first Advance Funeral Planning Product that</a:t>
            </a:r>
            <a:br>
              <a:rPr b="0" i="0" lang="en-US" sz="2000">
                <a:solidFill>
                  <a:srgbClr val="F8FBE2"/>
                </a:solidFill>
                <a:latin typeface="Arial"/>
                <a:ea typeface="Arial"/>
                <a:cs typeface="Arial"/>
                <a:sym typeface="Arial"/>
              </a:rPr>
            </a:br>
            <a:r>
              <a:rPr b="0" i="0" lang="en-US" sz="2000">
                <a:solidFill>
                  <a:srgbClr val="F8FBE2"/>
                </a:solidFill>
                <a:latin typeface="Arial"/>
                <a:ea typeface="Arial"/>
                <a:cs typeface="Arial"/>
                <a:sym typeface="Arial"/>
              </a:rPr>
              <a:t>coorespond</a:t>
            </a:r>
            <a:r>
              <a:rPr lang="en-US" sz="2000">
                <a:solidFill>
                  <a:srgbClr val="F8FBE2"/>
                </a:solidFill>
                <a:latin typeface="Arial"/>
                <a:ea typeface="Arial"/>
                <a:cs typeface="Arial"/>
                <a:sym typeface="Arial"/>
              </a:rPr>
              <a:t>s with your</a:t>
            </a:r>
            <a:r>
              <a:rPr b="0" i="0" lang="en-US" sz="2000">
                <a:solidFill>
                  <a:srgbClr val="F8FBE2"/>
                </a:solidFill>
                <a:latin typeface="Arial"/>
                <a:ea typeface="Arial"/>
                <a:cs typeface="Arial"/>
                <a:sym typeface="Arial"/>
              </a:rPr>
              <a:t> payroll and is Paid Directly to the Funeral Home for Your Families Needs.</a:t>
            </a:r>
            <a:br>
              <a:rPr b="0" i="0" lang="en-US" sz="2000">
                <a:solidFill>
                  <a:srgbClr val="F8FBE2"/>
                </a:solidFill>
                <a:latin typeface="Arial"/>
                <a:ea typeface="Arial"/>
                <a:cs typeface="Arial"/>
                <a:sym typeface="Arial"/>
              </a:rPr>
            </a:br>
            <a:br>
              <a:rPr b="0" i="0" lang="en-US" sz="2000">
                <a:solidFill>
                  <a:srgbClr val="F8FBE2"/>
                </a:solidFill>
                <a:latin typeface="Arial"/>
                <a:ea typeface="Arial"/>
                <a:cs typeface="Arial"/>
                <a:sym typeface="Arial"/>
              </a:rPr>
            </a:br>
            <a:r>
              <a:rPr b="0" i="1" lang="en-US" sz="2000">
                <a:solidFill>
                  <a:srgbClr val="F8FBE2"/>
                </a:solidFill>
                <a:latin typeface="Arial"/>
                <a:ea typeface="Arial"/>
                <a:cs typeface="Arial"/>
                <a:sym typeface="Arial"/>
              </a:rPr>
              <a:t>It is very difficult to Make These Decisions on What</a:t>
            </a:r>
            <a:br>
              <a:rPr b="0" i="1" lang="en-US" sz="2000">
                <a:solidFill>
                  <a:srgbClr val="F8FBE2"/>
                </a:solidFill>
                <a:latin typeface="Arial"/>
                <a:ea typeface="Arial"/>
                <a:cs typeface="Arial"/>
                <a:sym typeface="Arial"/>
              </a:rPr>
            </a:br>
            <a:r>
              <a:rPr b="0" i="1" lang="en-US" sz="2000">
                <a:solidFill>
                  <a:srgbClr val="F8FBE2"/>
                </a:solidFill>
                <a:latin typeface="Arial"/>
                <a:ea typeface="Arial"/>
                <a:cs typeface="Arial"/>
                <a:sym typeface="Arial"/>
              </a:rPr>
              <a:t>might be considered the Worst Day of your Lives</a:t>
            </a:r>
            <a:r>
              <a:rPr b="0" i="0" lang="en-US" sz="2000">
                <a:solidFill>
                  <a:srgbClr val="F8FBE2"/>
                </a:solidFill>
                <a:latin typeface="Arial"/>
                <a:ea typeface="Arial"/>
                <a:cs typeface="Arial"/>
                <a:sym typeface="Arial"/>
              </a:rPr>
              <a:t>.</a:t>
            </a:r>
            <a:br>
              <a:rPr b="0" i="0" lang="en-US" sz="2000">
                <a:solidFill>
                  <a:srgbClr val="F8FBE2"/>
                </a:solidFill>
                <a:latin typeface="Arial"/>
                <a:ea typeface="Arial"/>
                <a:cs typeface="Arial"/>
                <a:sym typeface="Arial"/>
              </a:rPr>
            </a:br>
            <a:br>
              <a:rPr b="0" i="0" lang="en-US" sz="2000">
                <a:solidFill>
                  <a:srgbClr val="F8FBE2"/>
                </a:solidFill>
                <a:latin typeface="Arial"/>
                <a:ea typeface="Arial"/>
                <a:cs typeface="Arial"/>
                <a:sym typeface="Arial"/>
              </a:rPr>
            </a:br>
            <a:br>
              <a:rPr b="0" i="0" lang="en-US" sz="2000">
                <a:solidFill>
                  <a:srgbClr val="F8FBE2"/>
                </a:solidFill>
                <a:latin typeface="Arial"/>
                <a:ea typeface="Arial"/>
                <a:cs typeface="Arial"/>
                <a:sym typeface="Arial"/>
              </a:rPr>
            </a:br>
            <a:br>
              <a:rPr b="0" i="0" lang="en-US" sz="2000">
                <a:solidFill>
                  <a:srgbClr val="F8FBE2"/>
                </a:solidFill>
                <a:latin typeface="Arial"/>
                <a:ea typeface="Arial"/>
                <a:cs typeface="Arial"/>
                <a:sym typeface="Arial"/>
              </a:rPr>
            </a:br>
            <a:br>
              <a:rPr b="0" i="0" lang="en-US" sz="2000">
                <a:solidFill>
                  <a:srgbClr val="F8FBE2"/>
                </a:solidFill>
                <a:latin typeface="Arial"/>
                <a:ea typeface="Arial"/>
                <a:cs typeface="Arial"/>
                <a:sym typeface="Arial"/>
              </a:rPr>
            </a:br>
            <a:br>
              <a:rPr b="0" i="0" lang="en-US" sz="2000">
                <a:solidFill>
                  <a:srgbClr val="F8FBE2"/>
                </a:solidFill>
                <a:latin typeface="Arial"/>
                <a:ea typeface="Arial"/>
                <a:cs typeface="Arial"/>
                <a:sym typeface="Arial"/>
              </a:rPr>
            </a:br>
            <a:r>
              <a:rPr i="1" lang="en-US" sz="1600">
                <a:solidFill>
                  <a:srgbClr val="F8FBE2"/>
                </a:solidFill>
                <a:latin typeface="Arial"/>
                <a:ea typeface="Arial"/>
                <a:cs typeface="Arial"/>
                <a:sym typeface="Arial"/>
              </a:rPr>
              <a:t>“Thank you for having the courage to have this discussion today. </a:t>
            </a:r>
            <a:br>
              <a:rPr i="1" lang="en-US" sz="1600">
                <a:solidFill>
                  <a:srgbClr val="F8FBE2"/>
                </a:solidFill>
                <a:latin typeface="Arial"/>
                <a:ea typeface="Arial"/>
                <a:cs typeface="Arial"/>
                <a:sym typeface="Arial"/>
              </a:rPr>
            </a:br>
            <a:r>
              <a:rPr i="1" lang="en-US" sz="1600">
                <a:solidFill>
                  <a:srgbClr val="F8FBE2"/>
                </a:solidFill>
                <a:latin typeface="Arial"/>
                <a:ea typeface="Arial"/>
                <a:cs typeface="Arial"/>
                <a:sym typeface="Arial"/>
              </a:rPr>
              <a:t>It is a difficult topic for some, and we realize that some of you</a:t>
            </a:r>
            <a:br>
              <a:rPr i="1" lang="en-US" sz="1600">
                <a:solidFill>
                  <a:srgbClr val="F8FBE2"/>
                </a:solidFill>
                <a:latin typeface="Arial"/>
                <a:ea typeface="Arial"/>
                <a:cs typeface="Arial"/>
                <a:sym typeface="Arial"/>
              </a:rPr>
            </a:br>
            <a:r>
              <a:rPr i="1" lang="en-US" sz="1600">
                <a:solidFill>
                  <a:srgbClr val="F8FBE2"/>
                </a:solidFill>
                <a:latin typeface="Arial"/>
                <a:ea typeface="Arial"/>
                <a:cs typeface="Arial"/>
                <a:sym typeface="Arial"/>
              </a:rPr>
              <a:t>may have experienced a recent loss.”</a:t>
            </a:r>
            <a:endParaRPr i="1" sz="1600">
              <a:solidFill>
                <a:srgbClr val="F8FBE2"/>
              </a:solidFill>
              <a:latin typeface="Arial"/>
              <a:ea typeface="Arial"/>
              <a:cs typeface="Arial"/>
              <a:sym typeface="Arial"/>
            </a:endParaRPr>
          </a:p>
        </p:txBody>
      </p:sp>
      <p:pic>
        <p:nvPicPr>
          <p:cNvPr descr="A person and person looking at papers&#10;&#10;Description automatically generated" id="106" name="Google Shape;106;p3"/>
          <p:cNvPicPr preferRelativeResize="0"/>
          <p:nvPr/>
        </p:nvPicPr>
        <p:blipFill rotWithShape="1">
          <a:blip r:embed="rId4">
            <a:alphaModFix/>
          </a:blip>
          <a:srcRect b="4660" l="0" r="11141" t="0"/>
          <a:stretch/>
        </p:blipFill>
        <p:spPr>
          <a:xfrm>
            <a:off x="6277428" y="2574471"/>
            <a:ext cx="5914572" cy="4283529"/>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10" name="Shape 110"/>
        <p:cNvGrpSpPr/>
        <p:nvPr/>
      </p:nvGrpSpPr>
      <p:grpSpPr>
        <a:xfrm>
          <a:off x="0" y="0"/>
          <a:ext cx="0" cy="0"/>
          <a:chOff x="0" y="0"/>
          <a:chExt cx="0" cy="0"/>
        </a:xfrm>
      </p:grpSpPr>
      <p:sp>
        <p:nvSpPr>
          <p:cNvPr id="111" name="Google Shape;111;p4"/>
          <p:cNvSpPr txBox="1"/>
          <p:nvPr>
            <p:ph type="title"/>
          </p:nvPr>
        </p:nvSpPr>
        <p:spPr>
          <a:xfrm>
            <a:off x="4215425" y="637877"/>
            <a:ext cx="7592948" cy="1380985"/>
          </a:xfrm>
          <a:prstGeom prst="rect">
            <a:avLst/>
          </a:prstGeom>
          <a:noFill/>
          <a:ln>
            <a:noFill/>
          </a:ln>
        </p:spPr>
        <p:txBody>
          <a:bodyPr anchorCtr="0" anchor="t" bIns="45700" lIns="91425" spcFirstLastPara="1" rIns="91425" wrap="square" tIns="45700">
            <a:normAutofit fontScale="90000"/>
          </a:bodyPr>
          <a:lstStyle/>
          <a:p>
            <a:pPr indent="0" lvl="0" marL="0" rtl="0" algn="l">
              <a:lnSpc>
                <a:spcPct val="90000"/>
              </a:lnSpc>
              <a:spcBef>
                <a:spcPts val="0"/>
              </a:spcBef>
              <a:spcAft>
                <a:spcPts val="0"/>
              </a:spcAft>
              <a:buClr>
                <a:srgbClr val="333333"/>
              </a:buClr>
              <a:buSzPct val="137500"/>
              <a:buFont typeface="Inter"/>
              <a:buNone/>
            </a:pPr>
            <a:r>
              <a:rPr b="1" lang="en-US">
                <a:solidFill>
                  <a:srgbClr val="333333"/>
                </a:solidFill>
                <a:latin typeface="Inter"/>
                <a:ea typeface="Inter"/>
                <a:cs typeface="Inter"/>
                <a:sym typeface="Inter"/>
              </a:rPr>
              <a:t>What Is The Average Cost</a:t>
            </a:r>
            <a:br>
              <a:rPr b="1" lang="en-US">
                <a:solidFill>
                  <a:srgbClr val="333333"/>
                </a:solidFill>
                <a:latin typeface="Arial"/>
                <a:ea typeface="Arial"/>
                <a:cs typeface="Arial"/>
                <a:sym typeface="Arial"/>
              </a:rPr>
            </a:br>
            <a:r>
              <a:rPr b="1" i="1" lang="en-US" sz="4900">
                <a:solidFill>
                  <a:srgbClr val="333333"/>
                </a:solidFill>
                <a:latin typeface="Times New Roman"/>
                <a:ea typeface="Times New Roman"/>
                <a:cs typeface="Times New Roman"/>
                <a:sym typeface="Times New Roman"/>
              </a:rPr>
              <a:t>Of A Funeral Service?</a:t>
            </a:r>
            <a:br>
              <a:rPr i="1" lang="en-US" sz="1800">
                <a:latin typeface="Times New Roman"/>
                <a:ea typeface="Times New Roman"/>
                <a:cs typeface="Times New Roman"/>
                <a:sym typeface="Times New Roman"/>
              </a:rPr>
            </a:br>
            <a:endParaRPr i="1" sz="3200">
              <a:latin typeface="Times New Roman"/>
              <a:ea typeface="Times New Roman"/>
              <a:cs typeface="Times New Roman"/>
              <a:sym typeface="Times New Roman"/>
            </a:endParaRPr>
          </a:p>
        </p:txBody>
      </p:sp>
      <p:sp>
        <p:nvSpPr>
          <p:cNvPr id="112" name="Google Shape;112;p4"/>
          <p:cNvSpPr txBox="1"/>
          <p:nvPr/>
        </p:nvSpPr>
        <p:spPr>
          <a:xfrm>
            <a:off x="4215425" y="2738122"/>
            <a:ext cx="7402200" cy="2524200"/>
          </a:xfrm>
          <a:prstGeom prst="rect">
            <a:avLst/>
          </a:prstGeom>
          <a:noFill/>
          <a:ln>
            <a:noFill/>
          </a:ln>
        </p:spPr>
        <p:txBody>
          <a:bodyPr anchorCtr="0" anchor="t" bIns="45700" lIns="91425" spcFirstLastPara="1" rIns="91425" wrap="square" tIns="45700">
            <a:spAutoFit/>
          </a:bodyPr>
          <a:lstStyle/>
          <a:p>
            <a:pPr indent="0" lvl="0" marL="0" marR="0" rtl="0" algn="l">
              <a:lnSpc>
                <a:spcPct val="115000"/>
              </a:lnSpc>
              <a:spcBef>
                <a:spcPts val="0"/>
              </a:spcBef>
              <a:spcAft>
                <a:spcPts val="0"/>
              </a:spcAft>
              <a:buNone/>
            </a:pPr>
            <a:r>
              <a:rPr b="0" i="0" lang="en-US" sz="2000" u="none" cap="none" strike="noStrike">
                <a:solidFill>
                  <a:srgbClr val="202124"/>
                </a:solidFill>
                <a:latin typeface="Arial"/>
                <a:ea typeface="Arial"/>
                <a:cs typeface="Arial"/>
                <a:sym typeface="Arial"/>
              </a:rPr>
              <a:t>The average funeral cost in America is </a:t>
            </a:r>
            <a:r>
              <a:rPr b="1" i="0" lang="en-US" sz="2000" u="none" cap="none" strike="noStrike">
                <a:solidFill>
                  <a:srgbClr val="202124"/>
                </a:solidFill>
                <a:latin typeface="Arial"/>
                <a:ea typeface="Arial"/>
                <a:cs typeface="Arial"/>
                <a:sym typeface="Arial"/>
              </a:rPr>
              <a:t>$1</a:t>
            </a:r>
            <a:r>
              <a:rPr b="1" lang="en-US" sz="2000">
                <a:solidFill>
                  <a:srgbClr val="202124"/>
                </a:solidFill>
              </a:rPr>
              <a:t>1</a:t>
            </a:r>
            <a:r>
              <a:rPr b="1" i="0" lang="en-US" sz="2000" u="none" cap="none" strike="noStrike">
                <a:solidFill>
                  <a:srgbClr val="202124"/>
                </a:solidFill>
                <a:latin typeface="Arial"/>
                <a:ea typeface="Arial"/>
                <a:cs typeface="Arial"/>
                <a:sym typeface="Arial"/>
              </a:rPr>
              <a:t>,</a:t>
            </a:r>
            <a:r>
              <a:rPr b="1" lang="en-US" sz="2000">
                <a:solidFill>
                  <a:srgbClr val="202124"/>
                </a:solidFill>
              </a:rPr>
              <a:t>00</a:t>
            </a:r>
            <a:r>
              <a:rPr b="1" i="0" lang="en-US" sz="2000" u="none" cap="none" strike="noStrike">
                <a:solidFill>
                  <a:srgbClr val="202124"/>
                </a:solidFill>
                <a:latin typeface="Arial"/>
                <a:ea typeface="Arial"/>
                <a:cs typeface="Arial"/>
                <a:sym typeface="Arial"/>
              </a:rPr>
              <a:t>0</a:t>
            </a:r>
            <a:r>
              <a:rPr b="0" i="0" lang="en-US" sz="2000" u="none" cap="none" strike="noStrike">
                <a:solidFill>
                  <a:srgbClr val="202124"/>
                </a:solidFill>
                <a:latin typeface="Arial"/>
                <a:ea typeface="Arial"/>
                <a:cs typeface="Arial"/>
                <a:sym typeface="Arial"/>
              </a:rPr>
              <a:t> for a funeral and burial and </a:t>
            </a:r>
            <a:r>
              <a:rPr b="1" i="0" lang="en-US" sz="2000" u="none" cap="none" strike="noStrike">
                <a:solidFill>
                  <a:srgbClr val="202124"/>
                </a:solidFill>
                <a:latin typeface="Arial"/>
                <a:ea typeface="Arial"/>
                <a:cs typeface="Arial"/>
                <a:sym typeface="Arial"/>
              </a:rPr>
              <a:t>$3,700 </a:t>
            </a:r>
            <a:r>
              <a:rPr b="0" i="0" lang="en-US" sz="2000" u="none" cap="none" strike="noStrike">
                <a:solidFill>
                  <a:srgbClr val="202124"/>
                </a:solidFill>
                <a:latin typeface="Arial"/>
                <a:ea typeface="Arial"/>
                <a:cs typeface="Arial"/>
                <a:sym typeface="Arial"/>
              </a:rPr>
              <a:t>on average for a full cremation service, according to National Funeral Directors Association, but funeral prices can vary a great deal depending on the specific services needed.</a:t>
            </a:r>
            <a:endParaRPr b="0" i="0" sz="2000" u="none" cap="none" strike="noStrike">
              <a:solidFill>
                <a:schemeClr val="dk1"/>
              </a:solidFill>
              <a:latin typeface="Arial"/>
              <a:ea typeface="Arial"/>
              <a:cs typeface="Arial"/>
              <a:sym typeface="Arial"/>
            </a:endParaRPr>
          </a:p>
          <a:p>
            <a:pPr indent="0" lvl="0" marL="0" marR="0" rtl="0" algn="l">
              <a:lnSpc>
                <a:spcPct val="115000"/>
              </a:lnSpc>
              <a:spcBef>
                <a:spcPts val="0"/>
              </a:spcBef>
              <a:spcAft>
                <a:spcPts val="0"/>
              </a:spcAft>
              <a:buNone/>
            </a:pPr>
            <a:r>
              <a:rPr b="0" i="0" lang="en-US" sz="2000" u="none" cap="none" strike="noStrike">
                <a:solidFill>
                  <a:srgbClr val="202124"/>
                </a:solidFill>
                <a:latin typeface="Arial"/>
                <a:ea typeface="Arial"/>
                <a:cs typeface="Arial"/>
                <a:sym typeface="Arial"/>
              </a:rPr>
              <a:t> </a:t>
            </a:r>
            <a:endParaRPr b="0" i="0" sz="2000" u="none" cap="none" strike="noStrike">
              <a:solidFill>
                <a:schemeClr val="dk1"/>
              </a:solidFill>
              <a:latin typeface="Arial"/>
              <a:ea typeface="Arial"/>
              <a:cs typeface="Arial"/>
              <a:sym typeface="Arial"/>
            </a:endParaRPr>
          </a:p>
          <a:p>
            <a:pPr indent="0" lvl="0" marL="0" marR="0" rtl="0" algn="l">
              <a:lnSpc>
                <a:spcPct val="115000"/>
              </a:lnSpc>
              <a:spcBef>
                <a:spcPts val="0"/>
              </a:spcBef>
              <a:spcAft>
                <a:spcPts val="0"/>
              </a:spcAft>
              <a:buNone/>
            </a:pPr>
            <a:r>
              <a:t/>
            </a:r>
            <a:endParaRPr b="0" i="0" sz="2000" u="none" cap="none" strike="noStrike">
              <a:solidFill>
                <a:schemeClr val="dk1"/>
              </a:solidFill>
              <a:latin typeface="Arial"/>
              <a:ea typeface="Arial"/>
              <a:cs typeface="Arial"/>
              <a:sym typeface="Arial"/>
            </a:endParaRPr>
          </a:p>
        </p:txBody>
      </p:sp>
      <p:sp>
        <p:nvSpPr>
          <p:cNvPr id="113" name="Google Shape;113;p4"/>
          <p:cNvSpPr/>
          <p:nvPr/>
        </p:nvSpPr>
        <p:spPr>
          <a:xfrm>
            <a:off x="-482009" y="0"/>
            <a:ext cx="4256340" cy="6873875"/>
          </a:xfrm>
          <a:prstGeom prst="rect">
            <a:avLst/>
          </a:prstGeom>
          <a:solidFill>
            <a:srgbClr val="DAA96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A close-up of hands holding each other&#10;&#10;Description automatically generated" id="114" name="Google Shape;114;p4"/>
          <p:cNvPicPr preferRelativeResize="0"/>
          <p:nvPr/>
        </p:nvPicPr>
        <p:blipFill rotWithShape="1">
          <a:blip r:embed="rId4">
            <a:alphaModFix/>
          </a:blip>
          <a:srcRect b="0" l="0" r="7538" t="0"/>
          <a:stretch/>
        </p:blipFill>
        <p:spPr>
          <a:xfrm>
            <a:off x="-482010" y="-38100"/>
            <a:ext cx="4256341" cy="6921274"/>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18" name="Shape 118"/>
        <p:cNvGrpSpPr/>
        <p:nvPr/>
      </p:nvGrpSpPr>
      <p:grpSpPr>
        <a:xfrm>
          <a:off x="0" y="0"/>
          <a:ext cx="0" cy="0"/>
          <a:chOff x="0" y="0"/>
          <a:chExt cx="0" cy="0"/>
        </a:xfrm>
      </p:grpSpPr>
      <p:sp>
        <p:nvSpPr>
          <p:cNvPr id="119" name="Google Shape;119;p5"/>
          <p:cNvSpPr txBox="1"/>
          <p:nvPr>
            <p:ph type="title"/>
          </p:nvPr>
        </p:nvSpPr>
        <p:spPr>
          <a:xfrm>
            <a:off x="509589" y="642937"/>
            <a:ext cx="5586412" cy="34290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F8FBE2"/>
              </a:buClr>
              <a:buSzPts val="4000"/>
              <a:buFont typeface="Inter SemiBold"/>
              <a:buNone/>
            </a:pPr>
            <a:r>
              <a:rPr b="1" lang="en-US" sz="4000">
                <a:solidFill>
                  <a:srgbClr val="F8FBE2"/>
                </a:solidFill>
                <a:latin typeface="Inter SemiBold"/>
                <a:ea typeface="Inter SemiBold"/>
                <a:cs typeface="Inter SemiBold"/>
                <a:sym typeface="Inter SemiBold"/>
              </a:rPr>
              <a:t>“Don’t Worry, Mom. </a:t>
            </a:r>
            <a:br>
              <a:rPr lang="en-US" sz="4000">
                <a:solidFill>
                  <a:srgbClr val="F8FBE2"/>
                </a:solidFill>
                <a:latin typeface="Arial"/>
                <a:ea typeface="Arial"/>
                <a:cs typeface="Arial"/>
                <a:sym typeface="Arial"/>
              </a:rPr>
            </a:br>
            <a:r>
              <a:rPr b="1" i="1" lang="en-US">
                <a:solidFill>
                  <a:srgbClr val="F8FBE2"/>
                </a:solidFill>
                <a:latin typeface="Times New Roman"/>
                <a:ea typeface="Times New Roman"/>
                <a:cs typeface="Times New Roman"/>
                <a:sym typeface="Times New Roman"/>
              </a:rPr>
              <a:t>We’ll Take Care of Everything.”</a:t>
            </a:r>
            <a:br>
              <a:rPr b="1" i="1" lang="en-US" sz="4000">
                <a:solidFill>
                  <a:srgbClr val="F8FBE2"/>
                </a:solidFill>
                <a:latin typeface="Arial"/>
                <a:ea typeface="Arial"/>
                <a:cs typeface="Arial"/>
                <a:sym typeface="Arial"/>
              </a:rPr>
            </a:br>
            <a:br>
              <a:rPr lang="en-US" sz="4000">
                <a:solidFill>
                  <a:srgbClr val="F8FBE2"/>
                </a:solidFill>
                <a:latin typeface="Arial"/>
                <a:ea typeface="Arial"/>
                <a:cs typeface="Arial"/>
                <a:sym typeface="Arial"/>
              </a:rPr>
            </a:br>
            <a:r>
              <a:rPr lang="en-US" sz="2400">
                <a:solidFill>
                  <a:srgbClr val="F8FBE2"/>
                </a:solidFill>
                <a:latin typeface="Inter Medium"/>
                <a:ea typeface="Inter Medium"/>
                <a:cs typeface="Inter Medium"/>
                <a:sym typeface="Inter Medium"/>
              </a:rPr>
              <a:t>Children don’t want to make these decisions for their parents.</a:t>
            </a:r>
            <a:endParaRPr/>
          </a:p>
        </p:txBody>
      </p:sp>
      <p:sp>
        <p:nvSpPr>
          <p:cNvPr id="120" name="Google Shape;120;p5"/>
          <p:cNvSpPr txBox="1"/>
          <p:nvPr/>
        </p:nvSpPr>
        <p:spPr>
          <a:xfrm>
            <a:off x="509588" y="4531518"/>
            <a:ext cx="8605838" cy="18669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F8FBE2"/>
              </a:buClr>
              <a:buSzPts val="1800"/>
              <a:buFont typeface="Arial"/>
              <a:buNone/>
            </a:pPr>
            <a:r>
              <a:rPr b="0" i="0" lang="en-US" sz="1800" u="none" cap="none" strike="noStrike">
                <a:solidFill>
                  <a:srgbClr val="F8FBE2"/>
                </a:solidFill>
                <a:latin typeface="Inter"/>
                <a:ea typeface="Inter"/>
                <a:cs typeface="Inter"/>
                <a:sym typeface="Inter"/>
              </a:rPr>
              <a:t>Your children will surely have the best intentions and believe they can provide for your future needs.  Because we don't know what our personal circumstances will be when a loved one dies, planning  ahead prevents this problem.  Your child may have a difficult Financial or personal circumstance that could prevent him or her from fulfilling the very sincere promise " to take care of everything."</a:t>
            </a:r>
            <a:endParaRPr/>
          </a:p>
        </p:txBody>
      </p:sp>
      <p:pic>
        <p:nvPicPr>
          <p:cNvPr descr="A yellow lines on a black background&#10;&#10;Description automatically generated" id="121" name="Google Shape;121;p5"/>
          <p:cNvPicPr preferRelativeResize="0"/>
          <p:nvPr/>
        </p:nvPicPr>
        <p:blipFill rotWithShape="1">
          <a:blip r:embed="rId4">
            <a:alphaModFix/>
          </a:blip>
          <a:srcRect b="35136" l="22753" r="18258" t="28602"/>
          <a:stretch/>
        </p:blipFill>
        <p:spPr>
          <a:xfrm rot="-5400000">
            <a:off x="6655163" y="1321163"/>
            <a:ext cx="6858000" cy="4215674"/>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25" name="Shape 125"/>
        <p:cNvGrpSpPr/>
        <p:nvPr/>
      </p:nvGrpSpPr>
      <p:grpSpPr>
        <a:xfrm>
          <a:off x="0" y="0"/>
          <a:ext cx="0" cy="0"/>
          <a:chOff x="0" y="0"/>
          <a:chExt cx="0" cy="0"/>
        </a:xfrm>
      </p:grpSpPr>
      <p:sp>
        <p:nvSpPr>
          <p:cNvPr id="126" name="Google Shape;126;p6"/>
          <p:cNvSpPr txBox="1"/>
          <p:nvPr>
            <p:ph type="title"/>
          </p:nvPr>
        </p:nvSpPr>
        <p:spPr>
          <a:xfrm>
            <a:off x="628650" y="749300"/>
            <a:ext cx="10515600" cy="16764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30303"/>
              </a:buClr>
              <a:buSzPts val="3600"/>
              <a:buFont typeface="Inter"/>
              <a:buNone/>
            </a:pPr>
            <a:r>
              <a:rPr b="1" i="0" lang="en-US" sz="3600">
                <a:solidFill>
                  <a:srgbClr val="030303"/>
                </a:solidFill>
                <a:latin typeface="Inter"/>
                <a:ea typeface="Inter"/>
                <a:cs typeface="Inter"/>
                <a:sym typeface="Inter"/>
              </a:rPr>
              <a:t>How to save your family from the financial</a:t>
            </a:r>
            <a:br>
              <a:rPr b="1" i="0" lang="en-US" sz="3600">
                <a:solidFill>
                  <a:srgbClr val="030303"/>
                </a:solidFill>
                <a:latin typeface="Inter"/>
                <a:ea typeface="Inter"/>
                <a:cs typeface="Inter"/>
                <a:sym typeface="Inter"/>
              </a:rPr>
            </a:br>
            <a:r>
              <a:rPr b="1" i="0" lang="en-US" sz="3600">
                <a:solidFill>
                  <a:srgbClr val="030303"/>
                </a:solidFill>
                <a:latin typeface="Inter"/>
                <a:ea typeface="Inter"/>
                <a:cs typeface="Inter"/>
                <a:sym typeface="Inter"/>
              </a:rPr>
              <a:t>burden by protecting</a:t>
            </a:r>
            <a:r>
              <a:rPr b="1" lang="en-US" sz="3600">
                <a:solidFill>
                  <a:srgbClr val="030303"/>
                </a:solidFill>
                <a:latin typeface="Inter"/>
                <a:ea typeface="Inter"/>
                <a:cs typeface="Inter"/>
                <a:sym typeface="Inter"/>
              </a:rPr>
              <a:t> </a:t>
            </a:r>
            <a:r>
              <a:rPr b="1" i="0" lang="en-US" sz="3600">
                <a:solidFill>
                  <a:srgbClr val="030303"/>
                </a:solidFill>
                <a:latin typeface="Inter"/>
                <a:ea typeface="Inter"/>
                <a:cs typeface="Inter"/>
                <a:sym typeface="Inter"/>
              </a:rPr>
              <a:t>their finances with</a:t>
            </a:r>
            <a:r>
              <a:rPr lang="en-US" sz="3600">
                <a:solidFill>
                  <a:srgbClr val="030303"/>
                </a:solidFill>
                <a:latin typeface="Arial"/>
                <a:ea typeface="Arial"/>
                <a:cs typeface="Arial"/>
                <a:sym typeface="Arial"/>
              </a:rPr>
              <a:t> </a:t>
            </a:r>
            <a:r>
              <a:rPr b="1" i="1" lang="en-US" sz="4800">
                <a:solidFill>
                  <a:srgbClr val="030303"/>
                </a:solidFill>
                <a:latin typeface="Times New Roman"/>
                <a:ea typeface="Times New Roman"/>
                <a:cs typeface="Times New Roman"/>
                <a:sym typeface="Times New Roman"/>
              </a:rPr>
              <a:t>preneed funeral home insurance.</a:t>
            </a:r>
            <a:endParaRPr b="1" i="1" sz="4800">
              <a:latin typeface="Times New Roman"/>
              <a:ea typeface="Times New Roman"/>
              <a:cs typeface="Times New Roman"/>
              <a:sym typeface="Times New Roman"/>
            </a:endParaRPr>
          </a:p>
        </p:txBody>
      </p:sp>
      <p:sp>
        <p:nvSpPr>
          <p:cNvPr id="127" name="Google Shape;127;p6"/>
          <p:cNvSpPr txBox="1"/>
          <p:nvPr/>
        </p:nvSpPr>
        <p:spPr>
          <a:xfrm>
            <a:off x="4071153" y="5653450"/>
            <a:ext cx="4144710" cy="812800"/>
          </a:xfrm>
          <a:prstGeom prst="rect">
            <a:avLst/>
          </a:prstGeom>
          <a:noFill/>
          <a:ln>
            <a:noFill/>
          </a:ln>
        </p:spPr>
        <p:txBody>
          <a:bodyPr anchorCtr="0" anchor="ctr" bIns="45700" lIns="91425" spcFirstLastPara="1" rIns="91425" wrap="square" tIns="45700">
            <a:normAutofit fontScale="92500" lnSpcReduction="10000"/>
          </a:bodyPr>
          <a:lstStyle/>
          <a:p>
            <a:pPr indent="0" lvl="0" marL="0" marR="0" rtl="0" algn="l">
              <a:lnSpc>
                <a:spcPct val="90000"/>
              </a:lnSpc>
              <a:spcBef>
                <a:spcPts val="0"/>
              </a:spcBef>
              <a:spcAft>
                <a:spcPts val="0"/>
              </a:spcAft>
              <a:buClr>
                <a:schemeClr val="dk1"/>
              </a:buClr>
              <a:buSzPct val="100000"/>
              <a:buFont typeface="Inter"/>
              <a:buNone/>
            </a:pPr>
            <a:br>
              <a:rPr b="0" i="0" lang="en-US" sz="2000" u="none" cap="none" strike="noStrike">
                <a:solidFill>
                  <a:schemeClr val="dk1"/>
                </a:solidFill>
                <a:latin typeface="Inter"/>
                <a:ea typeface="Inter"/>
                <a:cs typeface="Inter"/>
                <a:sym typeface="Inter"/>
              </a:rPr>
            </a:br>
            <a:endParaRPr b="0" i="0" sz="2000" u="none" cap="none" strike="noStrike">
              <a:solidFill>
                <a:schemeClr val="dk1"/>
              </a:solidFill>
              <a:latin typeface="Inter"/>
              <a:ea typeface="Inter"/>
              <a:cs typeface="Inter"/>
              <a:sym typeface="Inter"/>
            </a:endParaRPr>
          </a:p>
          <a:p>
            <a:pPr indent="0" lvl="0" marL="0" marR="0" rtl="0" algn="l">
              <a:lnSpc>
                <a:spcPct val="90000"/>
              </a:lnSpc>
              <a:spcBef>
                <a:spcPts val="0"/>
              </a:spcBef>
              <a:spcAft>
                <a:spcPts val="0"/>
              </a:spcAft>
              <a:buClr>
                <a:schemeClr val="dk1"/>
              </a:buClr>
              <a:buSzPct val="100000"/>
              <a:buFont typeface="Inter"/>
              <a:buNone/>
            </a:pPr>
            <a:r>
              <a:rPr b="1" i="0" lang="en-US" sz="2200" u="none" cap="none" strike="noStrike">
                <a:solidFill>
                  <a:schemeClr val="dk1"/>
                </a:solidFill>
                <a:latin typeface="Inter"/>
                <a:ea typeface="Inter"/>
                <a:cs typeface="Inter"/>
                <a:sym typeface="Inter"/>
              </a:rPr>
              <a:t>Protect what matters most</a:t>
            </a:r>
            <a:endParaRPr/>
          </a:p>
        </p:txBody>
      </p:sp>
      <p:cxnSp>
        <p:nvCxnSpPr>
          <p:cNvPr id="128" name="Google Shape;128;p6"/>
          <p:cNvCxnSpPr/>
          <p:nvPr/>
        </p:nvCxnSpPr>
        <p:spPr>
          <a:xfrm>
            <a:off x="5105400" y="3441698"/>
            <a:ext cx="1170242" cy="0"/>
          </a:xfrm>
          <a:prstGeom prst="straightConnector1">
            <a:avLst/>
          </a:prstGeom>
          <a:noFill/>
          <a:ln cap="flat" cmpd="sng" w="19050">
            <a:solidFill>
              <a:srgbClr val="171F14"/>
            </a:solidFill>
            <a:prstDash val="dot"/>
            <a:miter lim="800000"/>
            <a:headEnd len="sm" w="sm" type="none"/>
            <a:tailEnd len="sm" w="sm" type="none"/>
          </a:ln>
        </p:spPr>
      </p:cxnSp>
      <p:cxnSp>
        <p:nvCxnSpPr>
          <p:cNvPr id="129" name="Google Shape;129;p6"/>
          <p:cNvCxnSpPr/>
          <p:nvPr/>
        </p:nvCxnSpPr>
        <p:spPr>
          <a:xfrm>
            <a:off x="5778500" y="3441698"/>
            <a:ext cx="0" cy="786425"/>
          </a:xfrm>
          <a:prstGeom prst="straightConnector1">
            <a:avLst/>
          </a:prstGeom>
          <a:noFill/>
          <a:ln cap="flat" cmpd="sng" w="19050">
            <a:solidFill>
              <a:srgbClr val="171F14"/>
            </a:solidFill>
            <a:prstDash val="dot"/>
            <a:miter lim="800000"/>
            <a:headEnd len="sm" w="sm" type="none"/>
            <a:tailEnd len="sm" w="sm" type="none"/>
          </a:ln>
        </p:spPr>
      </p:cxnSp>
      <p:cxnSp>
        <p:nvCxnSpPr>
          <p:cNvPr id="130" name="Google Shape;130;p6"/>
          <p:cNvCxnSpPr/>
          <p:nvPr/>
        </p:nvCxnSpPr>
        <p:spPr>
          <a:xfrm>
            <a:off x="3715238" y="4228123"/>
            <a:ext cx="4166690" cy="29304"/>
          </a:xfrm>
          <a:prstGeom prst="straightConnector1">
            <a:avLst/>
          </a:prstGeom>
          <a:noFill/>
          <a:ln cap="flat" cmpd="sng" w="19050">
            <a:solidFill>
              <a:srgbClr val="171F14"/>
            </a:solidFill>
            <a:prstDash val="dot"/>
            <a:miter lim="800000"/>
            <a:headEnd len="sm" w="sm" type="none"/>
            <a:tailEnd len="sm" w="sm" type="none"/>
          </a:ln>
        </p:spPr>
      </p:cxnSp>
      <p:cxnSp>
        <p:nvCxnSpPr>
          <p:cNvPr id="131" name="Google Shape;131;p6"/>
          <p:cNvCxnSpPr/>
          <p:nvPr/>
        </p:nvCxnSpPr>
        <p:spPr>
          <a:xfrm>
            <a:off x="7881928" y="4257427"/>
            <a:ext cx="0" cy="786425"/>
          </a:xfrm>
          <a:prstGeom prst="straightConnector1">
            <a:avLst/>
          </a:prstGeom>
          <a:noFill/>
          <a:ln cap="flat" cmpd="sng" w="19050">
            <a:solidFill>
              <a:srgbClr val="171F14"/>
            </a:solidFill>
            <a:prstDash val="dot"/>
            <a:miter lim="800000"/>
            <a:headEnd len="sm" w="sm" type="none"/>
            <a:tailEnd len="sm" w="sm" type="none"/>
          </a:ln>
        </p:spPr>
      </p:cxnSp>
      <p:cxnSp>
        <p:nvCxnSpPr>
          <p:cNvPr id="132" name="Google Shape;132;p6"/>
          <p:cNvCxnSpPr/>
          <p:nvPr/>
        </p:nvCxnSpPr>
        <p:spPr>
          <a:xfrm>
            <a:off x="5093621" y="4246683"/>
            <a:ext cx="0" cy="786425"/>
          </a:xfrm>
          <a:prstGeom prst="straightConnector1">
            <a:avLst/>
          </a:prstGeom>
          <a:noFill/>
          <a:ln cap="flat" cmpd="sng" w="19050">
            <a:solidFill>
              <a:srgbClr val="171F14"/>
            </a:solidFill>
            <a:prstDash val="dot"/>
            <a:miter lim="800000"/>
            <a:headEnd len="sm" w="sm" type="none"/>
            <a:tailEnd len="sm" w="sm" type="none"/>
          </a:ln>
        </p:spPr>
      </p:cxnSp>
      <p:cxnSp>
        <p:nvCxnSpPr>
          <p:cNvPr id="133" name="Google Shape;133;p6"/>
          <p:cNvCxnSpPr/>
          <p:nvPr/>
        </p:nvCxnSpPr>
        <p:spPr>
          <a:xfrm>
            <a:off x="3715238" y="4246683"/>
            <a:ext cx="0" cy="786425"/>
          </a:xfrm>
          <a:prstGeom prst="straightConnector1">
            <a:avLst/>
          </a:prstGeom>
          <a:noFill/>
          <a:ln cap="flat" cmpd="sng" w="19050">
            <a:solidFill>
              <a:srgbClr val="171F14"/>
            </a:solidFill>
            <a:prstDash val="dot"/>
            <a:miter lim="800000"/>
            <a:headEnd len="sm" w="sm" type="none"/>
            <a:tailEnd len="sm" w="sm" type="none"/>
          </a:ln>
        </p:spPr>
      </p:cxnSp>
      <p:cxnSp>
        <p:nvCxnSpPr>
          <p:cNvPr id="134" name="Google Shape;134;p6"/>
          <p:cNvCxnSpPr/>
          <p:nvPr/>
        </p:nvCxnSpPr>
        <p:spPr>
          <a:xfrm>
            <a:off x="5121031" y="5043852"/>
            <a:ext cx="1170242" cy="0"/>
          </a:xfrm>
          <a:prstGeom prst="straightConnector1">
            <a:avLst/>
          </a:prstGeom>
          <a:noFill/>
          <a:ln cap="flat" cmpd="sng" w="19050">
            <a:solidFill>
              <a:srgbClr val="171F14"/>
            </a:solidFill>
            <a:prstDash val="dot"/>
            <a:miter lim="800000"/>
            <a:headEnd len="sm" w="sm" type="none"/>
            <a:tailEnd len="sm" w="sm" type="none"/>
          </a:ln>
        </p:spPr>
      </p:cxnSp>
      <p:cxnSp>
        <p:nvCxnSpPr>
          <p:cNvPr id="135" name="Google Shape;135;p6"/>
          <p:cNvCxnSpPr/>
          <p:nvPr/>
        </p:nvCxnSpPr>
        <p:spPr>
          <a:xfrm>
            <a:off x="7997093" y="5043852"/>
            <a:ext cx="1170242" cy="0"/>
          </a:xfrm>
          <a:prstGeom prst="straightConnector1">
            <a:avLst/>
          </a:prstGeom>
          <a:noFill/>
          <a:ln cap="flat" cmpd="sng" w="19050">
            <a:solidFill>
              <a:srgbClr val="171F14"/>
            </a:solidFill>
            <a:prstDash val="dot"/>
            <a:miter lim="800000"/>
            <a:headEnd len="sm" w="sm" type="none"/>
            <a:tailEnd len="sm" w="sm" type="none"/>
          </a:ln>
        </p:spPr>
      </p:cxnSp>
      <p:cxnSp>
        <p:nvCxnSpPr>
          <p:cNvPr id="136" name="Google Shape;136;p6"/>
          <p:cNvCxnSpPr/>
          <p:nvPr/>
        </p:nvCxnSpPr>
        <p:spPr>
          <a:xfrm>
            <a:off x="2330939" y="5004775"/>
            <a:ext cx="1170242" cy="0"/>
          </a:xfrm>
          <a:prstGeom prst="straightConnector1">
            <a:avLst/>
          </a:prstGeom>
          <a:noFill/>
          <a:ln cap="flat" cmpd="sng" w="19050">
            <a:solidFill>
              <a:srgbClr val="171F14"/>
            </a:solidFill>
            <a:prstDash val="dot"/>
            <a:miter lim="800000"/>
            <a:headEnd len="sm" w="sm" type="none"/>
            <a:tailEnd len="sm" w="sm" type="none"/>
          </a:ln>
        </p:spPr>
      </p:cxnSp>
      <p:sp>
        <p:nvSpPr>
          <p:cNvPr id="137" name="Google Shape;137;p6"/>
          <p:cNvSpPr/>
          <p:nvPr/>
        </p:nvSpPr>
        <p:spPr>
          <a:xfrm>
            <a:off x="4508500" y="2843878"/>
            <a:ext cx="1170242" cy="1170242"/>
          </a:xfrm>
          <a:prstGeom prst="ellipse">
            <a:avLst/>
          </a:prstGeom>
          <a:solidFill>
            <a:srgbClr val="D6D48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latin typeface="Calibri"/>
              <a:ea typeface="Calibri"/>
              <a:cs typeface="Calibri"/>
              <a:sym typeface="Calibri"/>
            </a:endParaRPr>
          </a:p>
        </p:txBody>
      </p:sp>
      <p:sp>
        <p:nvSpPr>
          <p:cNvPr id="138" name="Google Shape;138;p6"/>
          <p:cNvSpPr/>
          <p:nvPr/>
        </p:nvSpPr>
        <p:spPr>
          <a:xfrm>
            <a:off x="5880100" y="2843878"/>
            <a:ext cx="1170242" cy="1170242"/>
          </a:xfrm>
          <a:prstGeom prst="ellipse">
            <a:avLst/>
          </a:prstGeom>
          <a:solidFill>
            <a:srgbClr val="D6D48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39" name="Google Shape;139;p6"/>
          <p:cNvSpPr/>
          <p:nvPr/>
        </p:nvSpPr>
        <p:spPr>
          <a:xfrm>
            <a:off x="1663700" y="4686301"/>
            <a:ext cx="1170242" cy="1170242"/>
          </a:xfrm>
          <a:prstGeom prst="ellipse">
            <a:avLst/>
          </a:prstGeom>
          <a:solidFill>
            <a:srgbClr val="D6D48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40" name="Google Shape;140;p6"/>
          <p:cNvSpPr/>
          <p:nvPr/>
        </p:nvSpPr>
        <p:spPr>
          <a:xfrm>
            <a:off x="3086100" y="4686301"/>
            <a:ext cx="1170242" cy="1170242"/>
          </a:xfrm>
          <a:prstGeom prst="ellipse">
            <a:avLst/>
          </a:prstGeom>
          <a:solidFill>
            <a:srgbClr val="D6D48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41" name="Google Shape;141;p6"/>
          <p:cNvSpPr/>
          <p:nvPr/>
        </p:nvSpPr>
        <p:spPr>
          <a:xfrm>
            <a:off x="4508500" y="4686301"/>
            <a:ext cx="1170242" cy="1170242"/>
          </a:xfrm>
          <a:prstGeom prst="ellipse">
            <a:avLst/>
          </a:prstGeom>
          <a:solidFill>
            <a:srgbClr val="D6D48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42" name="Google Shape;142;p6"/>
          <p:cNvSpPr/>
          <p:nvPr/>
        </p:nvSpPr>
        <p:spPr>
          <a:xfrm>
            <a:off x="5880100" y="4686301"/>
            <a:ext cx="1170242" cy="1170242"/>
          </a:xfrm>
          <a:prstGeom prst="ellipse">
            <a:avLst/>
          </a:prstGeom>
          <a:solidFill>
            <a:srgbClr val="D6D48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43" name="Google Shape;143;p6"/>
          <p:cNvSpPr/>
          <p:nvPr/>
        </p:nvSpPr>
        <p:spPr>
          <a:xfrm>
            <a:off x="7302500" y="4686301"/>
            <a:ext cx="1170242" cy="1170242"/>
          </a:xfrm>
          <a:prstGeom prst="ellipse">
            <a:avLst/>
          </a:prstGeom>
          <a:solidFill>
            <a:srgbClr val="D6D48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44" name="Google Shape;144;p6"/>
          <p:cNvSpPr/>
          <p:nvPr/>
        </p:nvSpPr>
        <p:spPr>
          <a:xfrm>
            <a:off x="8724900" y="4686301"/>
            <a:ext cx="1170242" cy="1170242"/>
          </a:xfrm>
          <a:prstGeom prst="ellipse">
            <a:avLst/>
          </a:prstGeom>
          <a:solidFill>
            <a:srgbClr val="D6D48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A person wearing glasses and a yellow scarf&#10;&#10;Description automatically generated" id="145" name="Google Shape;145;p6"/>
          <p:cNvPicPr preferRelativeResize="0"/>
          <p:nvPr/>
        </p:nvPicPr>
        <p:blipFill rotWithShape="1">
          <a:blip r:embed="rId4">
            <a:alphaModFix/>
          </a:blip>
          <a:srcRect b="0" l="0" r="0" t="0"/>
          <a:stretch/>
        </p:blipFill>
        <p:spPr>
          <a:xfrm>
            <a:off x="4270629" y="2726239"/>
            <a:ext cx="1558672" cy="1404428"/>
          </a:xfrm>
          <a:prstGeom prst="rect">
            <a:avLst/>
          </a:prstGeom>
          <a:noFill/>
          <a:ln>
            <a:noFill/>
          </a:ln>
        </p:spPr>
      </p:pic>
      <p:pic>
        <p:nvPicPr>
          <p:cNvPr descr="A person with grey hair and a yellow circle&#10;&#10;Description automatically generated" id="146" name="Google Shape;146;p6"/>
          <p:cNvPicPr preferRelativeResize="0"/>
          <p:nvPr/>
        </p:nvPicPr>
        <p:blipFill rotWithShape="1">
          <a:blip r:embed="rId5">
            <a:alphaModFix/>
          </a:blip>
          <a:srcRect b="0" l="0" r="0" t="0"/>
          <a:stretch/>
        </p:blipFill>
        <p:spPr>
          <a:xfrm>
            <a:off x="5826147" y="2720184"/>
            <a:ext cx="1565392" cy="1410483"/>
          </a:xfrm>
          <a:prstGeom prst="rect">
            <a:avLst/>
          </a:prstGeom>
          <a:noFill/>
          <a:ln>
            <a:noFill/>
          </a:ln>
        </p:spPr>
      </p:pic>
      <p:pic>
        <p:nvPicPr>
          <p:cNvPr descr="A close-up of a person smiling&#10;&#10;Description automatically generated" id="147" name="Google Shape;147;p6"/>
          <p:cNvPicPr preferRelativeResize="0"/>
          <p:nvPr/>
        </p:nvPicPr>
        <p:blipFill rotWithShape="1">
          <a:blip r:embed="rId6">
            <a:alphaModFix/>
          </a:blip>
          <a:srcRect b="0" l="0" r="0" t="0"/>
          <a:stretch/>
        </p:blipFill>
        <p:spPr>
          <a:xfrm>
            <a:off x="1651977" y="4582396"/>
            <a:ext cx="1529398" cy="1378051"/>
          </a:xfrm>
          <a:prstGeom prst="rect">
            <a:avLst/>
          </a:prstGeom>
          <a:noFill/>
          <a:ln>
            <a:noFill/>
          </a:ln>
        </p:spPr>
      </p:pic>
      <p:pic>
        <p:nvPicPr>
          <p:cNvPr descr="A person with a beard&#10;&#10;Description automatically generated" id="148" name="Google Shape;148;p6"/>
          <p:cNvPicPr preferRelativeResize="0"/>
          <p:nvPr/>
        </p:nvPicPr>
        <p:blipFill rotWithShape="1">
          <a:blip r:embed="rId7">
            <a:alphaModFix/>
          </a:blip>
          <a:srcRect b="0" l="0" r="0" t="0"/>
          <a:stretch/>
        </p:blipFill>
        <p:spPr>
          <a:xfrm>
            <a:off x="5860747" y="4559436"/>
            <a:ext cx="1550999" cy="1397515"/>
          </a:xfrm>
          <a:prstGeom prst="rect">
            <a:avLst/>
          </a:prstGeom>
          <a:noFill/>
          <a:ln>
            <a:noFill/>
          </a:ln>
        </p:spPr>
      </p:pic>
      <p:pic>
        <p:nvPicPr>
          <p:cNvPr descr="A person smiling at the camera&#10;&#10;Description automatically generated" id="149" name="Google Shape;149;p6"/>
          <p:cNvPicPr preferRelativeResize="0"/>
          <p:nvPr/>
        </p:nvPicPr>
        <p:blipFill rotWithShape="1">
          <a:blip r:embed="rId8">
            <a:alphaModFix/>
          </a:blip>
          <a:srcRect b="0" l="0" r="0" t="0"/>
          <a:stretch/>
        </p:blipFill>
        <p:spPr>
          <a:xfrm>
            <a:off x="7220254" y="4559436"/>
            <a:ext cx="1553677" cy="1399928"/>
          </a:xfrm>
          <a:prstGeom prst="rect">
            <a:avLst/>
          </a:prstGeom>
          <a:noFill/>
          <a:ln>
            <a:noFill/>
          </a:ln>
        </p:spPr>
      </p:pic>
      <p:pic>
        <p:nvPicPr>
          <p:cNvPr descr="A person in a yellow shirt&#10;&#10;Description automatically generated" id="150" name="Google Shape;150;p6"/>
          <p:cNvPicPr preferRelativeResize="0"/>
          <p:nvPr/>
        </p:nvPicPr>
        <p:blipFill rotWithShape="1">
          <a:blip r:embed="rId9">
            <a:alphaModFix/>
          </a:blip>
          <a:srcRect b="0" l="0" r="0" t="0"/>
          <a:stretch/>
        </p:blipFill>
        <p:spPr>
          <a:xfrm>
            <a:off x="8510224" y="4645353"/>
            <a:ext cx="1456213" cy="1312108"/>
          </a:xfrm>
          <a:prstGeom prst="rect">
            <a:avLst/>
          </a:prstGeom>
          <a:noFill/>
          <a:ln>
            <a:noFill/>
          </a:ln>
        </p:spPr>
      </p:pic>
      <p:pic>
        <p:nvPicPr>
          <p:cNvPr descr="A person smiling with a beard&#10;&#10;Description automatically generated" id="151" name="Google Shape;151;p6"/>
          <p:cNvPicPr preferRelativeResize="0"/>
          <p:nvPr/>
        </p:nvPicPr>
        <p:blipFill rotWithShape="1">
          <a:blip r:embed="rId10">
            <a:alphaModFix/>
          </a:blip>
          <a:srcRect b="0" l="0" r="0" t="0"/>
          <a:stretch/>
        </p:blipFill>
        <p:spPr>
          <a:xfrm>
            <a:off x="3069056" y="4513191"/>
            <a:ext cx="1590002" cy="1432658"/>
          </a:xfrm>
          <a:prstGeom prst="rect">
            <a:avLst/>
          </a:prstGeom>
          <a:noFill/>
          <a:ln>
            <a:noFill/>
          </a:ln>
        </p:spPr>
      </p:pic>
      <p:pic>
        <p:nvPicPr>
          <p:cNvPr descr="A person smiling at camera&#10;&#10;Description automatically generated" id="152" name="Google Shape;152;p6"/>
          <p:cNvPicPr preferRelativeResize="0"/>
          <p:nvPr/>
        </p:nvPicPr>
        <p:blipFill rotWithShape="1">
          <a:blip r:embed="rId11">
            <a:alphaModFix/>
          </a:blip>
          <a:srcRect b="0" l="0" r="0" t="0"/>
          <a:stretch/>
        </p:blipFill>
        <p:spPr>
          <a:xfrm>
            <a:off x="4417650" y="4535365"/>
            <a:ext cx="1565393" cy="1410484"/>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56" name="Shape 156"/>
        <p:cNvGrpSpPr/>
        <p:nvPr/>
      </p:nvGrpSpPr>
      <p:grpSpPr>
        <a:xfrm>
          <a:off x="0" y="0"/>
          <a:ext cx="0" cy="0"/>
          <a:chOff x="0" y="0"/>
          <a:chExt cx="0" cy="0"/>
        </a:xfrm>
      </p:grpSpPr>
      <p:sp>
        <p:nvSpPr>
          <p:cNvPr id="157" name="Google Shape;157;p7"/>
          <p:cNvSpPr txBox="1"/>
          <p:nvPr>
            <p:ph type="title"/>
          </p:nvPr>
        </p:nvSpPr>
        <p:spPr>
          <a:xfrm>
            <a:off x="514350" y="685799"/>
            <a:ext cx="5600700" cy="27432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F8FBE2"/>
              </a:buClr>
              <a:buSzPts val="2000"/>
              <a:buFont typeface="Inter"/>
              <a:buNone/>
            </a:pPr>
            <a:r>
              <a:rPr b="0" i="0" lang="en-US" sz="2000">
                <a:solidFill>
                  <a:srgbClr val="F8FBE2"/>
                </a:solidFill>
                <a:latin typeface="Inter"/>
                <a:ea typeface="Inter"/>
                <a:cs typeface="Inter"/>
                <a:sym typeface="Inter"/>
              </a:rPr>
              <a:t>Making a choice based upon preference is important to many people. Creating a prearranged funeral plan provides us with just that opportunity. Planning your own funeral and final resting place, ensures that your wishes will be known to your loved ones, providing them with a valuable guide to follow.</a:t>
            </a:r>
            <a:br>
              <a:rPr b="0" i="0" lang="en-US" sz="2000">
                <a:solidFill>
                  <a:srgbClr val="F8FBE2"/>
                </a:solidFill>
                <a:latin typeface="Inter"/>
                <a:ea typeface="Inter"/>
                <a:cs typeface="Inter"/>
                <a:sym typeface="Inter"/>
              </a:rPr>
            </a:br>
            <a:endParaRPr sz="2000">
              <a:solidFill>
                <a:srgbClr val="F8FBE2"/>
              </a:solidFill>
              <a:latin typeface="Inter"/>
              <a:ea typeface="Inter"/>
              <a:cs typeface="Inter"/>
              <a:sym typeface="Inter"/>
            </a:endParaRPr>
          </a:p>
        </p:txBody>
      </p:sp>
      <p:sp>
        <p:nvSpPr>
          <p:cNvPr id="158" name="Google Shape;158;p7"/>
          <p:cNvSpPr txBox="1"/>
          <p:nvPr/>
        </p:nvSpPr>
        <p:spPr>
          <a:xfrm>
            <a:off x="514350" y="5067300"/>
            <a:ext cx="6056118" cy="1257300"/>
          </a:xfrm>
          <a:prstGeom prst="rect">
            <a:avLst/>
          </a:prstGeom>
          <a:noFill/>
          <a:ln>
            <a:noFill/>
          </a:ln>
        </p:spPr>
        <p:txBody>
          <a:bodyPr anchorCtr="0" anchor="ctr" bIns="45700" lIns="91425" spcFirstLastPara="1" rIns="91425" wrap="square" tIns="45700">
            <a:normAutofit fontScale="97500"/>
          </a:bodyPr>
          <a:lstStyle/>
          <a:p>
            <a:pPr indent="0" lvl="0" marL="0" marR="0" rtl="0" algn="l">
              <a:lnSpc>
                <a:spcPct val="90000"/>
              </a:lnSpc>
              <a:spcBef>
                <a:spcPts val="0"/>
              </a:spcBef>
              <a:spcAft>
                <a:spcPts val="0"/>
              </a:spcAft>
              <a:buClr>
                <a:srgbClr val="F8FBE2"/>
              </a:buClr>
              <a:buSzPct val="100000"/>
              <a:buFont typeface="Times New Roman"/>
              <a:buNone/>
            </a:pPr>
            <a:r>
              <a:rPr b="1" i="1" lang="en-US" sz="2800" u="none" cap="none" strike="noStrike">
                <a:solidFill>
                  <a:srgbClr val="F8FBE2"/>
                </a:solidFill>
                <a:latin typeface="Times New Roman"/>
                <a:ea typeface="Times New Roman"/>
                <a:cs typeface="Times New Roman"/>
                <a:sym typeface="Times New Roman"/>
              </a:rPr>
              <a:t>A Funeral Is a Matter Of Personal Choice, Do you know what your Parents and Family Wants?</a:t>
            </a:r>
            <a:endParaRPr/>
          </a:p>
        </p:txBody>
      </p:sp>
      <p:pic>
        <p:nvPicPr>
          <p:cNvPr descr="A yellow lines on a black background&#10;&#10;Description automatically generated" id="159" name="Google Shape;159;p7"/>
          <p:cNvPicPr preferRelativeResize="0"/>
          <p:nvPr/>
        </p:nvPicPr>
        <p:blipFill rotWithShape="1">
          <a:blip r:embed="rId4">
            <a:alphaModFix/>
          </a:blip>
          <a:srcRect b="35136" l="38097" r="18258" t="28602"/>
          <a:stretch/>
        </p:blipFill>
        <p:spPr>
          <a:xfrm rot="-5400000">
            <a:off x="5990334" y="580134"/>
            <a:ext cx="6858000" cy="5697732"/>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63" name="Shape 163"/>
        <p:cNvGrpSpPr/>
        <p:nvPr/>
      </p:nvGrpSpPr>
      <p:grpSpPr>
        <a:xfrm>
          <a:off x="0" y="0"/>
          <a:ext cx="0" cy="0"/>
          <a:chOff x="0" y="0"/>
          <a:chExt cx="0" cy="0"/>
        </a:xfrm>
      </p:grpSpPr>
      <p:sp>
        <p:nvSpPr>
          <p:cNvPr id="164" name="Google Shape;164;p8"/>
          <p:cNvSpPr txBox="1"/>
          <p:nvPr>
            <p:ph type="title"/>
          </p:nvPr>
        </p:nvSpPr>
        <p:spPr>
          <a:xfrm>
            <a:off x="571500" y="631825"/>
            <a:ext cx="8158163" cy="932577"/>
          </a:xfrm>
          <a:prstGeom prst="rect">
            <a:avLst/>
          </a:prstGeom>
          <a:noFill/>
          <a:ln>
            <a:noFill/>
          </a:ln>
        </p:spPr>
        <p:txBody>
          <a:bodyPr anchorCtr="0" anchor="t" bIns="45700" lIns="91425" spcFirstLastPara="1" rIns="91425" wrap="square" tIns="45700">
            <a:normAutofit fontScale="90000"/>
          </a:bodyPr>
          <a:lstStyle/>
          <a:p>
            <a:pPr indent="0" lvl="0" marL="0" rtl="0" algn="l">
              <a:lnSpc>
                <a:spcPct val="90000"/>
              </a:lnSpc>
              <a:spcBef>
                <a:spcPts val="0"/>
              </a:spcBef>
              <a:spcAft>
                <a:spcPts val="0"/>
              </a:spcAft>
              <a:buClr>
                <a:srgbClr val="F8FBE2"/>
              </a:buClr>
              <a:buSzPct val="100000"/>
              <a:buFont typeface="Inter"/>
              <a:buNone/>
            </a:pPr>
            <a:r>
              <a:rPr b="1" lang="en-US" sz="3200">
                <a:solidFill>
                  <a:srgbClr val="F8FBE2"/>
                </a:solidFill>
                <a:latin typeface="Inter"/>
                <a:ea typeface="Inter"/>
                <a:cs typeface="Inter"/>
                <a:sym typeface="Inter"/>
              </a:rPr>
              <a:t>Our Plans are structured to allow benefits for the entire family</a:t>
            </a:r>
            <a:r>
              <a:rPr b="1" i="1" lang="en-US" sz="3200">
                <a:solidFill>
                  <a:srgbClr val="F8FBE2"/>
                </a:solidFill>
                <a:latin typeface="Inter"/>
                <a:ea typeface="Inter"/>
                <a:cs typeface="Inter"/>
                <a:sym typeface="Inter"/>
              </a:rPr>
              <a:t>:</a:t>
            </a:r>
            <a:endParaRPr sz="2800">
              <a:solidFill>
                <a:srgbClr val="F8FBE2"/>
              </a:solidFill>
              <a:latin typeface="Inter"/>
              <a:ea typeface="Inter"/>
              <a:cs typeface="Inter"/>
              <a:sym typeface="Inter"/>
            </a:endParaRPr>
          </a:p>
        </p:txBody>
      </p:sp>
      <p:sp>
        <p:nvSpPr>
          <p:cNvPr id="165" name="Google Shape;165;p8"/>
          <p:cNvSpPr txBox="1"/>
          <p:nvPr/>
        </p:nvSpPr>
        <p:spPr>
          <a:xfrm>
            <a:off x="571500" y="4880300"/>
            <a:ext cx="7360920" cy="175432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en-US" sz="1800" u="none" cap="none" strike="noStrike">
                <a:solidFill>
                  <a:srgbClr val="F8FBE2"/>
                </a:solidFill>
                <a:latin typeface="Times New Roman"/>
                <a:ea typeface="Times New Roman"/>
                <a:cs typeface="Times New Roman"/>
                <a:sym typeface="Times New Roman"/>
              </a:rPr>
              <a:t>There is NO Medical Exam Required-Regardless of Health- Everyone Qualifies</a:t>
            </a:r>
            <a:endParaRPr/>
          </a:p>
          <a:p>
            <a:pPr indent="0" lvl="0" marL="0" marR="0" rtl="0" algn="l">
              <a:spcBef>
                <a:spcPts val="0"/>
              </a:spcBef>
              <a:spcAft>
                <a:spcPts val="0"/>
              </a:spcAft>
              <a:buNone/>
            </a:pPr>
            <a:r>
              <a:t/>
            </a:r>
            <a:endParaRPr b="1" i="1" sz="1800">
              <a:solidFill>
                <a:srgbClr val="F8FBE2"/>
              </a:solidFill>
              <a:latin typeface="Times New Roman"/>
              <a:ea typeface="Times New Roman"/>
              <a:cs typeface="Times New Roman"/>
              <a:sym typeface="Times New Roman"/>
            </a:endParaRPr>
          </a:p>
          <a:p>
            <a:pPr indent="0" lvl="0" marL="0" marR="0" rtl="0" algn="l">
              <a:spcBef>
                <a:spcPts val="0"/>
              </a:spcBef>
              <a:spcAft>
                <a:spcPts val="0"/>
              </a:spcAft>
              <a:buNone/>
            </a:pPr>
            <a:r>
              <a:rPr lang="en-US" sz="1800">
                <a:solidFill>
                  <a:srgbClr val="F8FBE2"/>
                </a:solidFill>
                <a:latin typeface="Arial"/>
                <a:ea typeface="Arial"/>
                <a:cs typeface="Arial"/>
                <a:sym typeface="Arial"/>
              </a:rPr>
              <a:t>Payment for Coverage can be through Payroll Deduction or Direct Payment from the Family Member.</a:t>
            </a:r>
            <a:endParaRPr/>
          </a:p>
          <a:p>
            <a:pPr indent="0" lvl="0" marL="0" marR="0" rtl="0" algn="l">
              <a:spcBef>
                <a:spcPts val="0"/>
              </a:spcBef>
              <a:spcAft>
                <a:spcPts val="0"/>
              </a:spcAft>
              <a:buNone/>
            </a:pPr>
            <a:r>
              <a:t/>
            </a:r>
            <a:endParaRPr b="1" i="1" sz="1800">
              <a:solidFill>
                <a:srgbClr val="F8FBE2"/>
              </a:solidFill>
              <a:latin typeface="Times New Roman"/>
              <a:ea typeface="Times New Roman"/>
              <a:cs typeface="Times New Roman"/>
              <a:sym typeface="Times New Roman"/>
            </a:endParaRPr>
          </a:p>
        </p:txBody>
      </p:sp>
      <p:sp>
        <p:nvSpPr>
          <p:cNvPr id="166" name="Google Shape;166;p8"/>
          <p:cNvSpPr/>
          <p:nvPr/>
        </p:nvSpPr>
        <p:spPr>
          <a:xfrm>
            <a:off x="653795" y="1899138"/>
            <a:ext cx="3396996" cy="552450"/>
          </a:xfrm>
          <a:prstGeom prst="roundRect">
            <a:avLst>
              <a:gd fmla="val 16667" name="adj"/>
            </a:avLst>
          </a:prstGeom>
          <a:noFill/>
          <a:ln cap="flat" cmpd="sng" w="12700">
            <a:solidFill>
              <a:srgbClr val="F8FBE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67" name="Google Shape;167;p8"/>
          <p:cNvSpPr/>
          <p:nvPr/>
        </p:nvSpPr>
        <p:spPr>
          <a:xfrm>
            <a:off x="653795" y="2612370"/>
            <a:ext cx="3396996" cy="552450"/>
          </a:xfrm>
          <a:prstGeom prst="roundRect">
            <a:avLst>
              <a:gd fmla="val 16667" name="adj"/>
            </a:avLst>
          </a:prstGeom>
          <a:noFill/>
          <a:ln cap="flat" cmpd="sng" w="12700">
            <a:solidFill>
              <a:srgbClr val="F8FBE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68" name="Google Shape;168;p8"/>
          <p:cNvSpPr/>
          <p:nvPr/>
        </p:nvSpPr>
        <p:spPr>
          <a:xfrm>
            <a:off x="653795" y="3298170"/>
            <a:ext cx="3396996" cy="552450"/>
          </a:xfrm>
          <a:prstGeom prst="roundRect">
            <a:avLst>
              <a:gd fmla="val 16667" name="adj"/>
            </a:avLst>
          </a:prstGeom>
          <a:noFill/>
          <a:ln cap="flat" cmpd="sng" w="12700">
            <a:solidFill>
              <a:srgbClr val="F8FBE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69" name="Google Shape;169;p8"/>
          <p:cNvSpPr/>
          <p:nvPr/>
        </p:nvSpPr>
        <p:spPr>
          <a:xfrm>
            <a:off x="653796" y="3993114"/>
            <a:ext cx="3396996" cy="552450"/>
          </a:xfrm>
          <a:prstGeom prst="roundRect">
            <a:avLst>
              <a:gd fmla="val 16667" name="adj"/>
            </a:avLst>
          </a:prstGeom>
          <a:noFill/>
          <a:ln cap="flat" cmpd="sng" w="12700">
            <a:solidFill>
              <a:srgbClr val="F8FBE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70" name="Google Shape;170;p8"/>
          <p:cNvSpPr/>
          <p:nvPr/>
        </p:nvSpPr>
        <p:spPr>
          <a:xfrm>
            <a:off x="4334256" y="1899138"/>
            <a:ext cx="3598164" cy="552450"/>
          </a:xfrm>
          <a:prstGeom prst="roundRect">
            <a:avLst>
              <a:gd fmla="val 16667" name="adj"/>
            </a:avLst>
          </a:prstGeom>
          <a:noFill/>
          <a:ln cap="flat" cmpd="sng" w="12700">
            <a:solidFill>
              <a:srgbClr val="F8FBE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71" name="Google Shape;171;p8"/>
          <p:cNvSpPr/>
          <p:nvPr/>
        </p:nvSpPr>
        <p:spPr>
          <a:xfrm>
            <a:off x="4334256" y="2575794"/>
            <a:ext cx="3598164" cy="552450"/>
          </a:xfrm>
          <a:prstGeom prst="roundRect">
            <a:avLst>
              <a:gd fmla="val 16667" name="adj"/>
            </a:avLst>
          </a:prstGeom>
          <a:noFill/>
          <a:ln cap="flat" cmpd="sng" w="12700">
            <a:solidFill>
              <a:srgbClr val="F8FBE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72" name="Google Shape;172;p8"/>
          <p:cNvSpPr/>
          <p:nvPr/>
        </p:nvSpPr>
        <p:spPr>
          <a:xfrm>
            <a:off x="4334256" y="3298170"/>
            <a:ext cx="3598164" cy="552450"/>
          </a:xfrm>
          <a:prstGeom prst="roundRect">
            <a:avLst>
              <a:gd fmla="val 16667" name="adj"/>
            </a:avLst>
          </a:prstGeom>
          <a:noFill/>
          <a:ln cap="flat" cmpd="sng" w="12700">
            <a:solidFill>
              <a:srgbClr val="F8FBE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73" name="Google Shape;173;p8"/>
          <p:cNvSpPr/>
          <p:nvPr/>
        </p:nvSpPr>
        <p:spPr>
          <a:xfrm>
            <a:off x="4334256" y="3983970"/>
            <a:ext cx="3598164" cy="552450"/>
          </a:xfrm>
          <a:prstGeom prst="roundRect">
            <a:avLst>
              <a:gd fmla="val 16667" name="adj"/>
            </a:avLst>
          </a:prstGeom>
          <a:noFill/>
          <a:ln cap="flat" cmpd="sng" w="12700">
            <a:solidFill>
              <a:srgbClr val="F8FBE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A person looking at a computer&#10;&#10;Description automatically generated" id="174" name="Google Shape;174;p8"/>
          <p:cNvPicPr preferRelativeResize="0"/>
          <p:nvPr/>
        </p:nvPicPr>
        <p:blipFill rotWithShape="1">
          <a:blip r:embed="rId4">
            <a:alphaModFix/>
          </a:blip>
          <a:srcRect b="15627" l="0" r="19417" t="26178"/>
          <a:stretch/>
        </p:blipFill>
        <p:spPr>
          <a:xfrm>
            <a:off x="7618943" y="1899138"/>
            <a:ext cx="4573057" cy="4958862"/>
          </a:xfrm>
          <a:prstGeom prst="rect">
            <a:avLst/>
          </a:prstGeom>
          <a:noFill/>
          <a:ln>
            <a:noFill/>
          </a:ln>
        </p:spPr>
      </p:pic>
      <p:sp>
        <p:nvSpPr>
          <p:cNvPr id="175" name="Google Shape;175;p8"/>
          <p:cNvSpPr txBox="1"/>
          <p:nvPr/>
        </p:nvSpPr>
        <p:spPr>
          <a:xfrm>
            <a:off x="1271638" y="1987125"/>
            <a:ext cx="2161309"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rgbClr val="F8FBE2"/>
                </a:solidFill>
                <a:latin typeface="Inter"/>
                <a:ea typeface="Inter"/>
                <a:cs typeface="Inter"/>
                <a:sym typeface="Inter"/>
              </a:rPr>
              <a:t>Yourself/Spouse  </a:t>
            </a:r>
            <a:endParaRPr sz="1800">
              <a:solidFill>
                <a:schemeClr val="dk1"/>
              </a:solidFill>
              <a:latin typeface="Calibri"/>
              <a:ea typeface="Calibri"/>
              <a:cs typeface="Calibri"/>
              <a:sym typeface="Calibri"/>
            </a:endParaRPr>
          </a:p>
        </p:txBody>
      </p:sp>
      <p:sp>
        <p:nvSpPr>
          <p:cNvPr id="176" name="Google Shape;176;p8"/>
          <p:cNvSpPr txBox="1"/>
          <p:nvPr/>
        </p:nvSpPr>
        <p:spPr>
          <a:xfrm>
            <a:off x="1271637" y="2699262"/>
            <a:ext cx="2161309"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rgbClr val="F8FBE2"/>
                </a:solidFill>
                <a:latin typeface="Inter"/>
                <a:ea typeface="Inter"/>
                <a:cs typeface="Inter"/>
                <a:sym typeface="Inter"/>
              </a:rPr>
              <a:t>Parents/In Laws</a:t>
            </a:r>
            <a:endParaRPr sz="1800">
              <a:solidFill>
                <a:schemeClr val="dk1"/>
              </a:solidFill>
              <a:latin typeface="Calibri"/>
              <a:ea typeface="Calibri"/>
              <a:cs typeface="Calibri"/>
              <a:sym typeface="Calibri"/>
            </a:endParaRPr>
          </a:p>
        </p:txBody>
      </p:sp>
      <p:sp>
        <p:nvSpPr>
          <p:cNvPr id="177" name="Google Shape;177;p8"/>
          <p:cNvSpPr txBox="1"/>
          <p:nvPr/>
        </p:nvSpPr>
        <p:spPr>
          <a:xfrm>
            <a:off x="1271637" y="3387221"/>
            <a:ext cx="2161309"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rgbClr val="F8FBE2"/>
                </a:solidFill>
                <a:latin typeface="Inter"/>
                <a:ea typeface="Inter"/>
                <a:cs typeface="Inter"/>
                <a:sym typeface="Inter"/>
              </a:rPr>
              <a:t>Aunts/Uncles</a:t>
            </a:r>
            <a:endParaRPr sz="1800">
              <a:solidFill>
                <a:schemeClr val="dk1"/>
              </a:solidFill>
              <a:latin typeface="Calibri"/>
              <a:ea typeface="Calibri"/>
              <a:cs typeface="Calibri"/>
              <a:sym typeface="Calibri"/>
            </a:endParaRPr>
          </a:p>
        </p:txBody>
      </p:sp>
      <p:sp>
        <p:nvSpPr>
          <p:cNvPr id="178" name="Google Shape;178;p8"/>
          <p:cNvSpPr txBox="1"/>
          <p:nvPr/>
        </p:nvSpPr>
        <p:spPr>
          <a:xfrm>
            <a:off x="1271637" y="4075529"/>
            <a:ext cx="2161309"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rgbClr val="F8FBE2"/>
                </a:solidFill>
                <a:latin typeface="Inter"/>
                <a:ea typeface="Inter"/>
                <a:cs typeface="Inter"/>
                <a:sym typeface="Inter"/>
              </a:rPr>
              <a:t>Grandparents</a:t>
            </a:r>
            <a:endParaRPr sz="1800">
              <a:solidFill>
                <a:schemeClr val="dk1"/>
              </a:solidFill>
              <a:latin typeface="Calibri"/>
              <a:ea typeface="Calibri"/>
              <a:cs typeface="Calibri"/>
              <a:sym typeface="Calibri"/>
            </a:endParaRPr>
          </a:p>
        </p:txBody>
      </p:sp>
      <p:sp>
        <p:nvSpPr>
          <p:cNvPr id="179" name="Google Shape;179;p8"/>
          <p:cNvSpPr txBox="1"/>
          <p:nvPr/>
        </p:nvSpPr>
        <p:spPr>
          <a:xfrm>
            <a:off x="5015345" y="1987125"/>
            <a:ext cx="2161309"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rgbClr val="F8FBE2"/>
                </a:solidFill>
                <a:latin typeface="Inter"/>
                <a:ea typeface="Inter"/>
                <a:cs typeface="Inter"/>
                <a:sym typeface="Inter"/>
              </a:rPr>
              <a:t>Siblings</a:t>
            </a:r>
            <a:endParaRPr sz="1800">
              <a:solidFill>
                <a:schemeClr val="dk1"/>
              </a:solidFill>
              <a:latin typeface="Calibri"/>
              <a:ea typeface="Calibri"/>
              <a:cs typeface="Calibri"/>
              <a:sym typeface="Calibri"/>
            </a:endParaRPr>
          </a:p>
        </p:txBody>
      </p:sp>
      <p:sp>
        <p:nvSpPr>
          <p:cNvPr id="180" name="Google Shape;180;p8"/>
          <p:cNvSpPr txBox="1"/>
          <p:nvPr/>
        </p:nvSpPr>
        <p:spPr>
          <a:xfrm>
            <a:off x="4693470" y="2682324"/>
            <a:ext cx="2879736"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rgbClr val="F8FBE2"/>
                </a:solidFill>
                <a:latin typeface="Inter"/>
                <a:ea typeface="Inter"/>
                <a:cs typeface="Inter"/>
                <a:sym typeface="Inter"/>
              </a:rPr>
              <a:t>Children/Grandchildren</a:t>
            </a:r>
            <a:endParaRPr sz="1800">
              <a:solidFill>
                <a:schemeClr val="dk1"/>
              </a:solidFill>
              <a:latin typeface="Calibri"/>
              <a:ea typeface="Calibri"/>
              <a:cs typeface="Calibri"/>
              <a:sym typeface="Calibri"/>
            </a:endParaRPr>
          </a:p>
        </p:txBody>
      </p:sp>
      <p:sp>
        <p:nvSpPr>
          <p:cNvPr id="181" name="Google Shape;181;p8"/>
          <p:cNvSpPr txBox="1"/>
          <p:nvPr/>
        </p:nvSpPr>
        <p:spPr>
          <a:xfrm>
            <a:off x="5099926" y="3385181"/>
            <a:ext cx="2161309"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rgbClr val="F8FBE2"/>
                </a:solidFill>
                <a:latin typeface="Inter"/>
                <a:ea typeface="Inter"/>
                <a:cs typeface="Inter"/>
                <a:sym typeface="Inter"/>
              </a:rPr>
              <a:t>Cousins</a:t>
            </a:r>
            <a:endParaRPr sz="1800">
              <a:solidFill>
                <a:schemeClr val="dk1"/>
              </a:solidFill>
              <a:latin typeface="Calibri"/>
              <a:ea typeface="Calibri"/>
              <a:cs typeface="Calibri"/>
              <a:sym typeface="Calibri"/>
            </a:endParaRPr>
          </a:p>
        </p:txBody>
      </p:sp>
      <p:sp>
        <p:nvSpPr>
          <p:cNvPr id="182" name="Google Shape;182;p8"/>
          <p:cNvSpPr txBox="1"/>
          <p:nvPr/>
        </p:nvSpPr>
        <p:spPr>
          <a:xfrm>
            <a:off x="4751910" y="4086631"/>
            <a:ext cx="2688177"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rgbClr val="F8FBE2"/>
                </a:solidFill>
                <a:latin typeface="Inter"/>
                <a:ea typeface="Inter"/>
                <a:cs typeface="Inter"/>
                <a:sym typeface="Inter"/>
              </a:rPr>
              <a:t>Grandparents In Law</a:t>
            </a:r>
            <a:endParaRPr sz="1800">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86" name="Shape 186"/>
        <p:cNvGrpSpPr/>
        <p:nvPr/>
      </p:nvGrpSpPr>
      <p:grpSpPr>
        <a:xfrm>
          <a:off x="0" y="0"/>
          <a:ext cx="0" cy="0"/>
          <a:chOff x="0" y="0"/>
          <a:chExt cx="0" cy="0"/>
        </a:xfrm>
      </p:grpSpPr>
      <p:sp>
        <p:nvSpPr>
          <p:cNvPr id="187" name="Google Shape;187;p9"/>
          <p:cNvSpPr txBox="1"/>
          <p:nvPr>
            <p:ph type="title"/>
          </p:nvPr>
        </p:nvSpPr>
        <p:spPr>
          <a:xfrm>
            <a:off x="702936" y="4580629"/>
            <a:ext cx="7050129" cy="1797783"/>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rgbClr val="F8FBE2"/>
              </a:buClr>
              <a:buSzPct val="100000"/>
              <a:buFont typeface="Inter SemiBold"/>
              <a:buNone/>
            </a:pPr>
            <a:r>
              <a:rPr b="1" lang="en-US" sz="4900">
                <a:solidFill>
                  <a:srgbClr val="F8FBE2"/>
                </a:solidFill>
                <a:latin typeface="Inter SemiBold"/>
                <a:ea typeface="Inter SemiBold"/>
                <a:cs typeface="Inter SemiBold"/>
                <a:sym typeface="Inter SemiBold"/>
              </a:rPr>
              <a:t>What Would Mom or Dad</a:t>
            </a:r>
            <a:br>
              <a:rPr b="1" lang="en-US" sz="4400">
                <a:solidFill>
                  <a:srgbClr val="F8FBE2"/>
                </a:solidFill>
                <a:latin typeface="Arial"/>
                <a:ea typeface="Arial"/>
                <a:cs typeface="Arial"/>
                <a:sym typeface="Arial"/>
              </a:rPr>
            </a:br>
            <a:r>
              <a:rPr b="1" i="1" lang="en-US" sz="5300">
                <a:solidFill>
                  <a:srgbClr val="F8FBE2"/>
                </a:solidFill>
                <a:latin typeface="Times New Roman"/>
                <a:ea typeface="Times New Roman"/>
                <a:cs typeface="Times New Roman"/>
                <a:sym typeface="Times New Roman"/>
              </a:rPr>
              <a:t>Have Wanted?</a:t>
            </a:r>
            <a:endParaRPr/>
          </a:p>
        </p:txBody>
      </p:sp>
      <p:sp>
        <p:nvSpPr>
          <p:cNvPr id="188" name="Google Shape;188;p9"/>
          <p:cNvSpPr txBox="1"/>
          <p:nvPr/>
        </p:nvSpPr>
        <p:spPr>
          <a:xfrm>
            <a:off x="721986" y="610929"/>
            <a:ext cx="7050129" cy="286232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US" sz="2000">
                <a:solidFill>
                  <a:srgbClr val="F8FBE2"/>
                </a:solidFill>
                <a:latin typeface="Arial"/>
                <a:ea typeface="Arial"/>
                <a:cs typeface="Arial"/>
                <a:sym typeface="Arial"/>
              </a:rPr>
              <a:t>When death comes unexpectedly, too many times the deceased had never communicated to a spouse or loved one his or her personal wishes regarding final arrangements. When this occurs, the spouse or loved one is under extreme pressure to make quick decisions, usually with the need to satisfy the unknown questions: </a:t>
            </a:r>
            <a:endParaRPr/>
          </a:p>
          <a:p>
            <a:pPr indent="0" lvl="0" marL="0" marR="0" rtl="0" algn="l">
              <a:spcBef>
                <a:spcPts val="0"/>
              </a:spcBef>
              <a:spcAft>
                <a:spcPts val="0"/>
              </a:spcAft>
              <a:buNone/>
            </a:pPr>
            <a:br>
              <a:rPr b="0" i="0" lang="en-US" sz="2000">
                <a:solidFill>
                  <a:srgbClr val="F8FBE2"/>
                </a:solidFill>
                <a:latin typeface="Arial"/>
                <a:ea typeface="Arial"/>
                <a:cs typeface="Arial"/>
                <a:sym typeface="Arial"/>
              </a:rPr>
            </a:br>
            <a:r>
              <a:rPr b="0" i="0" lang="en-US" sz="2000">
                <a:solidFill>
                  <a:srgbClr val="F8FBE2"/>
                </a:solidFill>
                <a:latin typeface="Arial"/>
                <a:ea typeface="Arial"/>
                <a:cs typeface="Arial"/>
                <a:sym typeface="Arial"/>
              </a:rPr>
              <a:t>This can be very difficult , even unfair, knowing such communication could have taken place prior to death.</a:t>
            </a:r>
            <a:endParaRPr sz="2000">
              <a:solidFill>
                <a:srgbClr val="F8FBE2"/>
              </a:solidFill>
              <a:latin typeface="Arial"/>
              <a:ea typeface="Arial"/>
              <a:cs typeface="Arial"/>
              <a:sym typeface="Arial"/>
            </a:endParaRPr>
          </a:p>
        </p:txBody>
      </p:sp>
      <p:pic>
        <p:nvPicPr>
          <p:cNvPr descr="A white lines on a black background&#10;&#10;Description automatically generated" id="189" name="Google Shape;189;p9"/>
          <p:cNvPicPr preferRelativeResize="0"/>
          <p:nvPr/>
        </p:nvPicPr>
        <p:blipFill rotWithShape="1">
          <a:blip r:embed="rId4">
            <a:alphaModFix/>
          </a:blip>
          <a:srcRect b="31800" l="10997" r="36787" t="28958"/>
          <a:stretch/>
        </p:blipFill>
        <p:spPr>
          <a:xfrm flipH="1" rot="-5400000">
            <a:off x="6382712" y="1048712"/>
            <a:ext cx="6858002" cy="4760579"/>
          </a:xfrm>
          <a:prstGeom prst="rect">
            <a:avLst/>
          </a:prstGeom>
          <a:noFill/>
          <a:ln>
            <a:noFill/>
          </a:ln>
        </p:spPr>
      </p:pic>
      <p:pic>
        <p:nvPicPr>
          <p:cNvPr descr="A family posing for a photo&#10;&#10;Description automatically generated" id="190" name="Google Shape;190;p9"/>
          <p:cNvPicPr preferRelativeResize="0"/>
          <p:nvPr/>
        </p:nvPicPr>
        <p:blipFill rotWithShape="1">
          <a:blip r:embed="rId5">
            <a:alphaModFix/>
          </a:blip>
          <a:srcRect b="9458" l="0" r="7264" t="0"/>
          <a:stretch/>
        </p:blipFill>
        <p:spPr>
          <a:xfrm>
            <a:off x="7753065" y="357188"/>
            <a:ext cx="4438935" cy="6500812"/>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2026-02-11T16:10:06Z</dcterms:created>
  <dc:creator>Tony Wurst</dc:creator>
</cp:coreProperties>
</file>